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1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tags/tag12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3.xml" ContentType="application/vnd.openxmlformats-officedocument.presentationml.tags+xml"/>
  <Override PartName="/ppt/notesSlides/notesSlide21.xml" ContentType="application/vnd.openxmlformats-officedocument.presentationml.notesSlide+xml"/>
  <Override PartName="/ppt/tags/tag14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5.xml" ContentType="application/vnd.openxmlformats-officedocument.presentationml.tags+xml"/>
  <Override PartName="/ppt/notesSlides/notesSlide24.xml" ContentType="application/vnd.openxmlformats-officedocument.presentationml.notesSlide+xml"/>
  <Override PartName="/ppt/tags/tag16.xml" ContentType="application/vnd.openxmlformats-officedocument.presentationml.tags+xml"/>
  <Override PartName="/ppt/notesSlides/notesSlide25.xml" ContentType="application/vnd.openxmlformats-officedocument.presentationml.notesSlide+xml"/>
  <Override PartName="/ppt/tags/tag17.xml" ContentType="application/vnd.openxmlformats-officedocument.presentationml.tags+xml"/>
  <Override PartName="/ppt/notesSlides/notesSlide26.xml" ContentType="application/vnd.openxmlformats-officedocument.presentationml.notesSlide+xml"/>
  <Override PartName="/ppt/tags/tag18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19.xml" ContentType="application/vnd.openxmlformats-officedocument.presentationml.tags+xml"/>
  <Override PartName="/ppt/notesSlides/notesSlide29.xml" ContentType="application/vnd.openxmlformats-officedocument.presentationml.notesSlide+xml"/>
  <Override PartName="/ppt/tags/tag20.xml" ContentType="application/vnd.openxmlformats-officedocument.presentationml.tags+xml"/>
  <Override PartName="/ppt/notesSlides/notesSlide30.xml" ContentType="application/vnd.openxmlformats-officedocument.presentationml.notesSlide+xml"/>
  <Override PartName="/ppt/tags/tag21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22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23.xml" ContentType="application/vnd.openxmlformats-officedocument.presentationml.tags+xml"/>
  <Override PartName="/ppt/notesSlides/notesSlide35.xml" ContentType="application/vnd.openxmlformats-officedocument.presentationml.notesSlide+xml"/>
  <Override PartName="/ppt/tags/tag24.xml" ContentType="application/vnd.openxmlformats-officedocument.presentationml.tags+xml"/>
  <Override PartName="/ppt/notesSlides/notesSlide36.xml" ContentType="application/vnd.openxmlformats-officedocument.presentationml.notesSlide+xml"/>
  <Override PartName="/ppt/tags/tag25.xml" ContentType="application/vnd.openxmlformats-officedocument.presentationml.tags+xml"/>
  <Override PartName="/ppt/notesSlides/notesSlide37.xml" ContentType="application/vnd.openxmlformats-officedocument.presentationml.notesSlide+xml"/>
  <Override PartName="/ppt/tags/tag26.xml" ContentType="application/vnd.openxmlformats-officedocument.presentationml.tags+xml"/>
  <Override PartName="/ppt/notesSlides/notesSlide38.xml" ContentType="application/vnd.openxmlformats-officedocument.presentationml.notesSlide+xml"/>
  <Override PartName="/ppt/tags/tag27.xml" ContentType="application/vnd.openxmlformats-officedocument.presentationml.tags+xml"/>
  <Override PartName="/ppt/notesSlides/notesSlide39.xml" ContentType="application/vnd.openxmlformats-officedocument.presentationml.notesSlide+xml"/>
  <Override PartName="/ppt/tags/tag28.xml" ContentType="application/vnd.openxmlformats-officedocument.presentationml.tags+xml"/>
  <Override PartName="/ppt/notesSlides/notesSlide40.xml" ContentType="application/vnd.openxmlformats-officedocument.presentationml.notesSlide+xml"/>
  <Override PartName="/ppt/tags/tag29.xml" ContentType="application/vnd.openxmlformats-officedocument.presentationml.tags+xml"/>
  <Override PartName="/ppt/notesSlides/notesSlide41.xml" ContentType="application/vnd.openxmlformats-officedocument.presentationml.notesSlide+xml"/>
  <Override PartName="/ppt/tags/tag30.xml" ContentType="application/vnd.openxmlformats-officedocument.presentationml.tags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tags/tag31.xml" ContentType="application/vnd.openxmlformats-officedocument.presentationml.tags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tags/tag32.xml" ContentType="application/vnd.openxmlformats-officedocument.presentationml.tags+xml"/>
  <Override PartName="/ppt/notesSlides/notesSlide4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tags/tag33.xml" ContentType="application/vnd.openxmlformats-officedocument.presentationml.tags+xml"/>
  <Override PartName="/ppt/notesSlides/notesSlide4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tags/tag34.xml" ContentType="application/vnd.openxmlformats-officedocument.presentationml.tags+xml"/>
  <Override PartName="/ppt/notesSlides/notesSlide4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ags/tag35.xml" ContentType="application/vnd.openxmlformats-officedocument.presentationml.tags+xml"/>
  <Override PartName="/ppt/notesSlides/notesSlide5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ags/tag36.xml" ContentType="application/vnd.openxmlformats-officedocument.presentationml.tags+xml"/>
  <Override PartName="/ppt/notesSlides/notesSlide51.xml" ContentType="application/vnd.openxmlformats-officedocument.presentationml.notesSlide+xml"/>
  <Override PartName="/ppt/tags/tag37.xml" ContentType="application/vnd.openxmlformats-officedocument.presentationml.tags+xml"/>
  <Override PartName="/ppt/notesSlides/notesSlide52.xml" ContentType="application/vnd.openxmlformats-officedocument.presentationml.notesSlide+xml"/>
  <Override PartName="/ppt/tags/tag38.xml" ContentType="application/vnd.openxmlformats-officedocument.presentationml.tags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8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9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0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1.xml" ContentType="application/vnd.openxmlformats-officedocument.themeOverride+xml"/>
  <Override PartName="/ppt/tags/tag39.xml" ContentType="application/vnd.openxmlformats-officedocument.presentationml.tags+xml"/>
  <Override PartName="/ppt/notesSlides/notesSlide55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2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3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4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15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  <p:sldMasterId id="2147483704" r:id="rId2"/>
  </p:sldMasterIdLst>
  <p:notesMasterIdLst>
    <p:notesMasterId r:id="rId71"/>
  </p:notesMasterIdLst>
  <p:handoutMasterIdLst>
    <p:handoutMasterId r:id="rId72"/>
  </p:handoutMasterIdLst>
  <p:sldIdLst>
    <p:sldId id="2147470985" r:id="rId3"/>
    <p:sldId id="2147470828" r:id="rId4"/>
    <p:sldId id="2147470619" r:id="rId5"/>
    <p:sldId id="2147470622" r:id="rId6"/>
    <p:sldId id="2147470665" r:id="rId7"/>
    <p:sldId id="2147470986" r:id="rId8"/>
    <p:sldId id="2147470987" r:id="rId9"/>
    <p:sldId id="2147470988" r:id="rId10"/>
    <p:sldId id="2147470989" r:id="rId11"/>
    <p:sldId id="2147471017" r:id="rId12"/>
    <p:sldId id="2147471019" r:id="rId13"/>
    <p:sldId id="2147470997" r:id="rId14"/>
    <p:sldId id="2147471020" r:id="rId15"/>
    <p:sldId id="2147470992" r:id="rId16"/>
    <p:sldId id="2147470999" r:id="rId17"/>
    <p:sldId id="2147470994" r:id="rId18"/>
    <p:sldId id="2147470995" r:id="rId19"/>
    <p:sldId id="2147470515" r:id="rId20"/>
    <p:sldId id="2147470424" r:id="rId21"/>
    <p:sldId id="2147470347" r:id="rId22"/>
    <p:sldId id="2147470463" r:id="rId23"/>
    <p:sldId id="2147471021" r:id="rId24"/>
    <p:sldId id="2147470752" r:id="rId25"/>
    <p:sldId id="2147470794" r:id="rId26"/>
    <p:sldId id="2147470915" r:id="rId27"/>
    <p:sldId id="2147470912" r:id="rId28"/>
    <p:sldId id="2147470914" r:id="rId29"/>
    <p:sldId id="2147470913" r:id="rId30"/>
    <p:sldId id="2147471025" r:id="rId31"/>
    <p:sldId id="2147471026" r:id="rId32"/>
    <p:sldId id="2147471002" r:id="rId33"/>
    <p:sldId id="2147471039" r:id="rId34"/>
    <p:sldId id="2147471029" r:id="rId35"/>
    <p:sldId id="2147471027" r:id="rId36"/>
    <p:sldId id="2147471010" r:id="rId37"/>
    <p:sldId id="2147471028" r:id="rId38"/>
    <p:sldId id="2147471011" r:id="rId39"/>
    <p:sldId id="2147471044" r:id="rId40"/>
    <p:sldId id="2147471043" r:id="rId41"/>
    <p:sldId id="2147471042" r:id="rId42"/>
    <p:sldId id="2147471012" r:id="rId43"/>
    <p:sldId id="2147471013" r:id="rId44"/>
    <p:sldId id="2147471038" r:id="rId45"/>
    <p:sldId id="2147471014" r:id="rId46"/>
    <p:sldId id="2147471015" r:id="rId47"/>
    <p:sldId id="2147471031" r:id="rId48"/>
    <p:sldId id="2147470753" r:id="rId49"/>
    <p:sldId id="2147470818" r:id="rId50"/>
    <p:sldId id="2147471023" r:id="rId51"/>
    <p:sldId id="2147470804" r:id="rId52"/>
    <p:sldId id="2147470805" r:id="rId53"/>
    <p:sldId id="2147470534" r:id="rId54"/>
    <p:sldId id="2147471046" r:id="rId55"/>
    <p:sldId id="2147470807" r:id="rId56"/>
    <p:sldId id="2147471045" r:id="rId57"/>
    <p:sldId id="2147471008" r:id="rId58"/>
    <p:sldId id="2147470754" r:id="rId59"/>
    <p:sldId id="2147470469" r:id="rId60"/>
    <p:sldId id="2147471033" r:id="rId61"/>
    <p:sldId id="2147471034" r:id="rId62"/>
    <p:sldId id="2147470945" r:id="rId63"/>
    <p:sldId id="2147470964" r:id="rId64"/>
    <p:sldId id="2147470963" r:id="rId65"/>
    <p:sldId id="2147470792" r:id="rId66"/>
    <p:sldId id="2147471035" r:id="rId67"/>
    <p:sldId id="2147471036" r:id="rId68"/>
    <p:sldId id="2147471024" r:id="rId69"/>
    <p:sldId id="2147471037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9C2706-7B56-0DA1-D36B-5058A166FD8E}" name="Yaglikci  Abdullah Giray" initials="YAG" userId="S::yaglikca@ethz.ch::9d4a6345-5013-481a-aed7-5910ce0bef1f" providerId="AD"/>
  <p188:author id="{25D29E55-6E1B-8098-0CC8-6F8A5879E72E}" name="lois.orosa.nogueira@gmail.com" initials="lo" userId="S::urn:spo:guest#lois.orosa.nogueira@gmail.com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Microsoft Office User" initials="Office [2]" lastIdx="1" clrIdx="1"/>
  <p:cmAuthor id="3" name="Microsoft Office User" initials="Office [3]" lastIdx="1" clrIdx="2"/>
  <p:cmAuthor id="4" name="ggqd_e6b7e@idethz.onmicrosoft.com" initials="g" lastIdx="3" clrIdx="3">
    <p:extLst>
      <p:ext uri="{19B8F6BF-5375-455C-9EA6-DF929625EA0E}">
        <p15:presenceInfo xmlns:p15="http://schemas.microsoft.com/office/powerpoint/2012/main" userId="S::ggqd_e6b7e@ethz.ch::93ad1454-b441-4862-aa2c-ecbd07735b47" providerId="AD"/>
      </p:ext>
    </p:extLst>
  </p:cmAuthor>
  <p:cmAuthor id="5" name="Patel  Minesh Hamenbhai" initials="PH" lastIdx="2" clrIdx="4">
    <p:extLst>
      <p:ext uri="{19B8F6BF-5375-455C-9EA6-DF929625EA0E}">
        <p15:presenceInfo xmlns:p15="http://schemas.microsoft.com/office/powerpoint/2012/main" userId="S::mpatel@ethz.ch::6a2c18ab-280a-4d17-9acd-93b2f4ff5d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A3DE"/>
    <a:srgbClr val="E2247C"/>
    <a:srgbClr val="FBECD4"/>
    <a:srgbClr val="F8F6F5"/>
    <a:srgbClr val="D3CDF4"/>
    <a:srgbClr val="C4B9F5"/>
    <a:srgbClr val="669C40"/>
    <a:srgbClr val="0BB3F0"/>
    <a:srgbClr val="CB9902"/>
    <a:srgbClr val="F09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97"/>
    <p:restoredTop sz="73493"/>
  </p:normalViewPr>
  <p:slideViewPr>
    <p:cSldViewPr snapToGrid="0" snapToObjects="1">
      <p:cViewPr varScale="1">
        <p:scale>
          <a:sx n="91" d="100"/>
          <a:sy n="91" d="100"/>
        </p:scale>
        <p:origin x="203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576"/>
    </p:cViewPr>
  </p:outlineViewPr>
  <p:notesTextViewPr>
    <p:cViewPr>
      <p:scale>
        <a:sx n="130" d="100"/>
        <a:sy n="130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commentAuthors" Target="commentAuthors.xml"/><Relationship Id="rId78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Large-Genome-Graphs/GRAINS-plot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Large-Genome-Graphs/GRAINS-plo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Large-Genome-Graphs/GRAINS-plot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Large-Genome-Graphs/GRAINS-plo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Large-Genome-Graphs/GRAINS-plot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700687919798647E-2"/>
          <c:y val="0.26335090814334366"/>
          <c:w val="0.42913248407909194"/>
          <c:h val="0.55164322487624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motivation!$G$34</c:f>
              <c:strCache>
                <c:ptCount val="1"/>
                <c:pt idx="0">
                  <c:v>No-I/O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motivation!$F$35:$F$36</c:f>
              <c:strCache>
                <c:ptCount val="2"/>
                <c:pt idx="0">
                  <c:v>SRArep (161 GB)</c:v>
                </c:pt>
                <c:pt idx="1">
                  <c:v>MetaSUB (659 GB)</c:v>
                </c:pt>
              </c:strCache>
            </c:strRef>
          </c:cat>
          <c:val>
            <c:numRef>
              <c:f>motivation!$G$35:$G$36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78-3347-A3D8-778760273DA8}"/>
            </c:ext>
          </c:extLst>
        </c:ser>
        <c:ser>
          <c:idx val="1"/>
          <c:order val="1"/>
          <c:tx>
            <c:strRef>
              <c:f>motivation!$H$34</c:f>
              <c:strCache>
                <c:ptCount val="1"/>
                <c:pt idx="0">
                  <c:v>PCIe Gen5 SSD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motivation!$F$35:$F$36</c:f>
              <c:strCache>
                <c:ptCount val="2"/>
                <c:pt idx="0">
                  <c:v>SRArep (161 GB)</c:v>
                </c:pt>
                <c:pt idx="1">
                  <c:v>MetaSUB (659 GB)</c:v>
                </c:pt>
              </c:strCache>
            </c:strRef>
          </c:cat>
          <c:val>
            <c:numRef>
              <c:f>motivation!$H$35:$H$36</c:f>
              <c:numCache>
                <c:formatCode>General</c:formatCode>
                <c:ptCount val="2"/>
                <c:pt idx="0">
                  <c:v>0.37601736295431176</c:v>
                </c:pt>
                <c:pt idx="1">
                  <c:v>0.10872234875623414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78-3347-A3D8-778760273DA8}"/>
            </c:ext>
          </c:extLst>
        </c:ser>
        <c:ser>
          <c:idx val="2"/>
          <c:order val="2"/>
          <c:tx>
            <c:strRef>
              <c:f>motivation!$I$34</c:f>
              <c:strCache>
                <c:ptCount val="1"/>
                <c:pt idx="0">
                  <c:v>PCIe Gen4 SSD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motivation!$F$35:$F$36</c:f>
              <c:strCache>
                <c:ptCount val="2"/>
                <c:pt idx="0">
                  <c:v>SRArep (161 GB)</c:v>
                </c:pt>
                <c:pt idx="1">
                  <c:v>MetaSUB (659 GB)</c:v>
                </c:pt>
              </c:strCache>
            </c:strRef>
          </c:cat>
          <c:val>
            <c:numRef>
              <c:f>motivation!$I$35:$I$36</c:f>
              <c:numCache>
                <c:formatCode>General</c:formatCode>
                <c:ptCount val="2"/>
                <c:pt idx="0">
                  <c:v>0.2315402605771413</c:v>
                </c:pt>
                <c:pt idx="1">
                  <c:v>5.7486191244704221E-2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78-3347-A3D8-778760273D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54146816"/>
        <c:axId val="1054514368"/>
      </c:barChart>
      <c:catAx>
        <c:axId val="10541468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054514368"/>
        <c:crosses val="autoZero"/>
        <c:auto val="1"/>
        <c:lblAlgn val="ctr"/>
        <c:lblOffset val="100"/>
        <c:noMultiLvlLbl val="0"/>
      </c:catAx>
      <c:valAx>
        <c:axId val="105451436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054146816"/>
        <c:crosses val="autoZero"/>
        <c:crossBetween val="between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5.8605614389105012E-2"/>
          <c:y val="6.3718354837232843E-2"/>
          <c:w val="0.93197874081406362"/>
          <c:h val="9.1253338785350052E-2"/>
        </c:manualLayout>
      </c:layout>
      <c:overlay val="0"/>
      <c:spPr>
        <a:noFill/>
        <a:ln w="15875"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Calibri" panose="020F0502020204030204" pitchFamily="34" charset="0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n-CH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25357166492757"/>
          <c:y val="0.1020425854270469"/>
          <c:w val="0.82288192420397732"/>
          <c:h val="0.67504814657761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motivation!$G$15</c:f>
              <c:strCache>
                <c:ptCount val="1"/>
                <c:pt idx="0">
                  <c:v>SSD-G4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motivation!$F$16:$F$18</c:f>
              <c:strCache>
                <c:ptCount val="3"/>
                <c:pt idx="0">
                  <c:v>100K</c:v>
                </c:pt>
                <c:pt idx="1">
                  <c:v>1M</c:v>
                </c:pt>
                <c:pt idx="2">
                  <c:v>10M</c:v>
                </c:pt>
              </c:strCache>
            </c:strRef>
          </c:cat>
          <c:val>
            <c:numRef>
              <c:f>motivation!$G$16:$G$18</c:f>
              <c:numCache>
                <c:formatCode>General</c:formatCode>
                <c:ptCount val="3"/>
                <c:pt idx="0">
                  <c:v>4.0448257741122699E-2</c:v>
                </c:pt>
                <c:pt idx="1">
                  <c:v>0.13429214162628397</c:v>
                </c:pt>
                <c:pt idx="2">
                  <c:v>0.43735086713293814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3F-5F48-9891-8CB7849D3425}"/>
            </c:ext>
          </c:extLst>
        </c:ser>
        <c:ser>
          <c:idx val="1"/>
          <c:order val="1"/>
          <c:tx>
            <c:strRef>
              <c:f>motivation!$H$15</c:f>
              <c:strCache>
                <c:ptCount val="1"/>
                <c:pt idx="0">
                  <c:v>SSD-G5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motivation!$F$16:$F$18</c:f>
              <c:strCache>
                <c:ptCount val="3"/>
                <c:pt idx="0">
                  <c:v>100K</c:v>
                </c:pt>
                <c:pt idx="1">
                  <c:v>1M</c:v>
                </c:pt>
                <c:pt idx="2">
                  <c:v>10M</c:v>
                </c:pt>
              </c:strCache>
            </c:strRef>
          </c:cat>
          <c:val>
            <c:numRef>
              <c:f>motivation!$H$16:$H$18</c:f>
              <c:numCache>
                <c:formatCode>General</c:formatCode>
                <c:ptCount val="3"/>
                <c:pt idx="0">
                  <c:v>7.7751598786193143E-2</c:v>
                </c:pt>
                <c:pt idx="1">
                  <c:v>0.23678580978169206</c:v>
                </c:pt>
                <c:pt idx="2">
                  <c:v>0.60855129706294642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3F-5F48-9891-8CB7849D3425}"/>
            </c:ext>
          </c:extLst>
        </c:ser>
        <c:ser>
          <c:idx val="2"/>
          <c:order val="2"/>
          <c:tx>
            <c:strRef>
              <c:f>motivation!$I$15</c:f>
              <c:strCache>
                <c:ptCount val="1"/>
                <c:pt idx="0">
                  <c:v>No-I/O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motivation!$F$16:$F$18</c:f>
              <c:strCache>
                <c:ptCount val="3"/>
                <c:pt idx="0">
                  <c:v>100K</c:v>
                </c:pt>
                <c:pt idx="1">
                  <c:v>1M</c:v>
                </c:pt>
                <c:pt idx="2">
                  <c:v>10M</c:v>
                </c:pt>
              </c:strCache>
            </c:strRef>
          </c:cat>
          <c:val>
            <c:numRef>
              <c:f>motivation!$I$16:$I$18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73F-5F48-9891-8CB7849D34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54146816"/>
        <c:axId val="1054514368"/>
      </c:barChart>
      <c:catAx>
        <c:axId val="10541468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054514368"/>
        <c:crosses val="autoZero"/>
        <c:auto val="1"/>
        <c:lblAlgn val="ctr"/>
        <c:lblOffset val="100"/>
        <c:noMultiLvlLbl val="0"/>
      </c:catAx>
      <c:valAx>
        <c:axId val="105451436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054146816"/>
        <c:crosses val="autoZero"/>
        <c:crossBetween val="between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  <a:cs typeface="Calibri" panose="020F0502020204030204" pitchFamily="34" charset="0"/>
        </a:defRPr>
      </a:pPr>
      <a:endParaRPr lang="en-CH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860622278837345E-2"/>
          <c:y val="0.23575828710695115"/>
          <c:w val="0.40830642678045131"/>
          <c:h val="0.57287336837068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motivation!$G$34</c:f>
              <c:strCache>
                <c:ptCount val="1"/>
                <c:pt idx="0">
                  <c:v>SSD-G4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motivation!$F$36</c:f>
              <c:strCache>
                <c:ptCount val="1"/>
                <c:pt idx="0">
                  <c:v>MetaSUB (659 GB)</c:v>
                </c:pt>
              </c:strCache>
            </c:strRef>
          </c:cat>
          <c:val>
            <c:numRef>
              <c:f>motivation!$G$35:$G$36</c:f>
              <c:numCache>
                <c:formatCode>General</c:formatCode>
                <c:ptCount val="2"/>
                <c:pt idx="0">
                  <c:v>0.2315402605771413</c:v>
                </c:pt>
                <c:pt idx="1">
                  <c:v>5.7486191244704221E-2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83-F146-80F9-30674AF5093A}"/>
            </c:ext>
          </c:extLst>
        </c:ser>
        <c:ser>
          <c:idx val="1"/>
          <c:order val="1"/>
          <c:tx>
            <c:strRef>
              <c:f>motivation!$H$34</c:f>
              <c:strCache>
                <c:ptCount val="1"/>
                <c:pt idx="0">
                  <c:v>SSD-G5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motivation!$F$36</c:f>
              <c:strCache>
                <c:ptCount val="1"/>
                <c:pt idx="0">
                  <c:v>MetaSUB (659 GB)</c:v>
                </c:pt>
              </c:strCache>
            </c:strRef>
          </c:cat>
          <c:val>
            <c:numRef>
              <c:f>motivation!$H$35:$H$36</c:f>
              <c:numCache>
                <c:formatCode>General</c:formatCode>
                <c:ptCount val="2"/>
                <c:pt idx="0">
                  <c:v>0.37601736295431176</c:v>
                </c:pt>
                <c:pt idx="1">
                  <c:v>0.10872234875623414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83-F146-80F9-30674AF5093A}"/>
            </c:ext>
          </c:extLst>
        </c:ser>
        <c:ser>
          <c:idx val="2"/>
          <c:order val="2"/>
          <c:tx>
            <c:strRef>
              <c:f>motivation!$I$34</c:f>
              <c:strCache>
                <c:ptCount val="1"/>
                <c:pt idx="0">
                  <c:v>No-I/O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motivation!$F$36</c:f>
              <c:strCache>
                <c:ptCount val="1"/>
                <c:pt idx="0">
                  <c:v>MetaSUB (659 GB)</c:v>
                </c:pt>
              </c:strCache>
            </c:strRef>
          </c:cat>
          <c:val>
            <c:numRef>
              <c:f>motivation!$I$35:$I$36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83-F146-80F9-30674AF509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93702016"/>
        <c:axId val="494048096"/>
      </c:barChart>
      <c:catAx>
        <c:axId val="4937020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494048096"/>
        <c:crosses val="autoZero"/>
        <c:auto val="1"/>
        <c:lblAlgn val="ctr"/>
        <c:lblOffset val="100"/>
        <c:noMultiLvlLbl val="0"/>
      </c:catAx>
      <c:valAx>
        <c:axId val="49404809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493702016"/>
        <c:crosses val="autoZero"/>
        <c:crossBetween val="between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9.5732342116453317E-2"/>
          <c:y val="0.259641658318506"/>
          <c:w val="0.1179306148183991"/>
          <c:h val="0.28246063904546881"/>
        </c:manualLayout>
      </c:layout>
      <c:overlay val="0"/>
      <c:spPr>
        <a:solidFill>
          <a:sysClr val="window" lastClr="FFFFFF"/>
        </a:solidFill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825357166492757"/>
          <c:y val="0.11600221377431483"/>
          <c:w val="0.797293092719353"/>
          <c:h val="0.668068503894165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motivation!$G$40</c:f>
              <c:strCache>
                <c:ptCount val="1"/>
                <c:pt idx="0">
                  <c:v>SSD-G4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motivation!$F$41:$F$42</c:f>
              <c:strCache>
                <c:ptCount val="2"/>
                <c:pt idx="0">
                  <c:v>SRArep (231 GB)</c:v>
                </c:pt>
                <c:pt idx="1">
                  <c:v>MetaSUB (822 GB)</c:v>
                </c:pt>
              </c:strCache>
            </c:strRef>
          </c:cat>
          <c:val>
            <c:numRef>
              <c:f>motivation!$G$41:$G$42</c:f>
              <c:numCache>
                <c:formatCode>General</c:formatCode>
                <c:ptCount val="2"/>
                <c:pt idx="0">
                  <c:v>0.13249211355421986</c:v>
                </c:pt>
                <c:pt idx="1">
                  <c:v>5.7486191244704221E-2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35-6946-9D9B-ACB4052C71B2}"/>
            </c:ext>
          </c:extLst>
        </c:ser>
        <c:ser>
          <c:idx val="1"/>
          <c:order val="1"/>
          <c:tx>
            <c:strRef>
              <c:f>motivation!$H$40</c:f>
              <c:strCache>
                <c:ptCount val="1"/>
                <c:pt idx="0">
                  <c:v>SSD-G5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motivation!$F$41:$F$42</c:f>
              <c:strCache>
                <c:ptCount val="2"/>
                <c:pt idx="0">
                  <c:v>SRArep (231 GB)</c:v>
                </c:pt>
                <c:pt idx="1">
                  <c:v>MetaSUB (822 GB)</c:v>
                </c:pt>
              </c:strCache>
            </c:strRef>
          </c:cat>
          <c:val>
            <c:numRef>
              <c:f>motivation!$H$41:$H$42</c:f>
              <c:numCache>
                <c:formatCode>General</c:formatCode>
                <c:ptCount val="2"/>
                <c:pt idx="0">
                  <c:v>0.23398328694066617</c:v>
                </c:pt>
                <c:pt idx="1">
                  <c:v>0.10872234875623414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35-6946-9D9B-ACB4052C71B2}"/>
            </c:ext>
          </c:extLst>
        </c:ser>
        <c:ser>
          <c:idx val="2"/>
          <c:order val="2"/>
          <c:tx>
            <c:strRef>
              <c:f>motivation!$I$40</c:f>
              <c:strCache>
                <c:ptCount val="1"/>
                <c:pt idx="0">
                  <c:v>Ideal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motivation!$F$41:$F$42</c:f>
              <c:strCache>
                <c:ptCount val="2"/>
                <c:pt idx="0">
                  <c:v>SRArep (231 GB)</c:v>
                </c:pt>
                <c:pt idx="1">
                  <c:v>MetaSUB (822 GB)</c:v>
                </c:pt>
              </c:strCache>
            </c:strRef>
          </c:cat>
          <c:val>
            <c:numRef>
              <c:f>motivation!$I$41:$I$42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35-6946-9D9B-ACB4052C7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54146816"/>
        <c:axId val="1054514368"/>
      </c:barChart>
      <c:catAx>
        <c:axId val="10541468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054514368"/>
        <c:crosses val="autoZero"/>
        <c:auto val="1"/>
        <c:lblAlgn val="ctr"/>
        <c:lblOffset val="100"/>
        <c:noMultiLvlLbl val="0"/>
      </c:catAx>
      <c:valAx>
        <c:axId val="105451436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054146816"/>
        <c:crosses val="autoZero"/>
        <c:crossBetween val="between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CH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803835913919892E-2"/>
          <c:y val="0.28794481099126373"/>
          <c:w val="0.42170711870859828"/>
          <c:h val="0.481883327628821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rebuttal!$K$4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rebuttal!$J$5:$J$8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rebuttal!$K$5:$K$8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E7-E746-BB73-F34183AB6F3E}"/>
            </c:ext>
          </c:extLst>
        </c:ser>
        <c:ser>
          <c:idx val="1"/>
          <c:order val="1"/>
          <c:tx>
            <c:strRef>
              <c:f>rebuttal!$L$4</c:f>
              <c:strCache>
                <c:ptCount val="1"/>
                <c:pt idx="0">
                  <c:v>MG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rebuttal!$J$5:$J$8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rebuttal!$L$5:$L$8</c:f>
              <c:numCache>
                <c:formatCode>General</c:formatCode>
                <c:ptCount val="4"/>
                <c:pt idx="0">
                  <c:v>0.62277708115037644</c:v>
                </c:pt>
                <c:pt idx="1">
                  <c:v>0.73413130885845412</c:v>
                </c:pt>
                <c:pt idx="2">
                  <c:v>0.77147411217520978</c:v>
                </c:pt>
                <c:pt idx="3">
                  <c:v>0.70654947010540536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E7-E746-BB73-F34183AB6F3E}"/>
            </c:ext>
          </c:extLst>
        </c:ser>
        <c:ser>
          <c:idx val="2"/>
          <c:order val="2"/>
          <c:tx>
            <c:strRef>
              <c:f>rebuttal!$M$4</c:f>
              <c:strCache>
                <c:ptCount val="1"/>
                <c:pt idx="0">
                  <c:v>GRN-B</c:v>
                </c:pt>
              </c:strCache>
            </c:strRef>
          </c:tx>
          <c:spPr>
            <a:solidFill>
              <a:srgbClr val="9874B9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rebuttal!$J$5:$J$8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rebuttal!$M$5:$M$8</c:f>
              <c:numCache>
                <c:formatCode>General</c:formatCode>
                <c:ptCount val="4"/>
                <c:pt idx="0">
                  <c:v>1.0193884662443524</c:v>
                </c:pt>
                <c:pt idx="1">
                  <c:v>1.6376485305356947</c:v>
                </c:pt>
                <c:pt idx="2">
                  <c:v>2.0935098315226313</c:v>
                </c:pt>
                <c:pt idx="3">
                  <c:v>1.5175574463077952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E7-E746-BB73-F34183AB6F3E}"/>
            </c:ext>
          </c:extLst>
        </c:ser>
        <c:ser>
          <c:idx val="3"/>
          <c:order val="3"/>
          <c:tx>
            <c:strRef>
              <c:f>rebuttal!$N$4</c:f>
              <c:strCache>
                <c:ptCount val="1"/>
                <c:pt idx="0">
                  <c:v>GRN-B-S</c:v>
                </c:pt>
              </c:strCache>
            </c:strRef>
          </c:tx>
          <c:spPr>
            <a:solidFill>
              <a:srgbClr val="C3A7D9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rebuttal!$J$5:$J$8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rebuttal!$N$5:$N$8</c:f>
              <c:numCache>
                <c:formatCode>General</c:formatCode>
                <c:ptCount val="4"/>
                <c:pt idx="0">
                  <c:v>1.35230291589825</c:v>
                </c:pt>
                <c:pt idx="1">
                  <c:v>3.0465237165110519</c:v>
                </c:pt>
                <c:pt idx="2">
                  <c:v>9.9585904970512988</c:v>
                </c:pt>
                <c:pt idx="3">
                  <c:v>3.4489916322973948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E7-E746-BB73-F34183AB6F3E}"/>
            </c:ext>
          </c:extLst>
        </c:ser>
        <c:ser>
          <c:idx val="4"/>
          <c:order val="4"/>
          <c:tx>
            <c:strRef>
              <c:f>rebuttal!$O$4</c:f>
              <c:strCache>
                <c:ptCount val="1"/>
                <c:pt idx="0">
                  <c:v>GRN-B-S-SCC</c:v>
                </c:pt>
              </c:strCache>
            </c:strRef>
          </c:tx>
          <c:spPr>
            <a:solidFill>
              <a:srgbClr val="E7DCF1"/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rebuttal!$J$5:$J$8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rebuttal!$O$5:$O$8</c:f>
              <c:numCache>
                <c:formatCode>General</c:formatCode>
                <c:ptCount val="4"/>
                <c:pt idx="0">
                  <c:v>4.0609886355721185</c:v>
                </c:pt>
                <c:pt idx="1">
                  <c:v>8.5633936052251496</c:v>
                </c:pt>
                <c:pt idx="2">
                  <c:v>17.240395552864356</c:v>
                </c:pt>
                <c:pt idx="3">
                  <c:v>8.4322143007195223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E7-E746-BB73-F34183AB6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3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5.1232870566702449E-2"/>
          <c:y val="0.15931439538275238"/>
          <c:w val="0.91666428430112135"/>
          <c:h val="9.1762909201178647E-2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66276573492013"/>
          <c:y val="9.8867016622922174E-2"/>
          <c:w val="0.83954880198092785"/>
          <c:h val="0.69606610018807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rebuttal!$K$12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rebuttal!$J$13:$J$16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rebuttal!$K$13:$K$16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5B-5B40-AD28-EB844870214A}"/>
            </c:ext>
          </c:extLst>
        </c:ser>
        <c:ser>
          <c:idx val="1"/>
          <c:order val="1"/>
          <c:tx>
            <c:strRef>
              <c:f>rebuttal!$L$12</c:f>
              <c:strCache>
                <c:ptCount val="1"/>
                <c:pt idx="0">
                  <c:v>MG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rebuttal!$J$13:$J$16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rebuttal!$L$13:$L$16</c:f>
              <c:numCache>
                <c:formatCode>General</c:formatCode>
                <c:ptCount val="4"/>
                <c:pt idx="0">
                  <c:v>0.55420960384429863</c:v>
                </c:pt>
                <c:pt idx="1">
                  <c:v>0.68283555896973824</c:v>
                </c:pt>
                <c:pt idx="2">
                  <c:v>0.74413646661181232</c:v>
                </c:pt>
                <c:pt idx="3">
                  <c:v>0.6554621045595096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5B-5B40-AD28-EB844870214A}"/>
            </c:ext>
          </c:extLst>
        </c:ser>
        <c:ser>
          <c:idx val="2"/>
          <c:order val="2"/>
          <c:tx>
            <c:strRef>
              <c:f>rebuttal!$M$12</c:f>
              <c:strCache>
                <c:ptCount val="1"/>
                <c:pt idx="0">
                  <c:v>GRN-B</c:v>
                </c:pt>
              </c:strCache>
            </c:strRef>
          </c:tx>
          <c:spPr>
            <a:solidFill>
              <a:srgbClr val="9774B8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rebuttal!$J$13:$J$16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rebuttal!$M$13:$M$16</c:f>
              <c:numCache>
                <c:formatCode>General</c:formatCode>
                <c:ptCount val="4"/>
                <c:pt idx="0">
                  <c:v>0.9638956611700441</c:v>
                </c:pt>
                <c:pt idx="1">
                  <c:v>1.5585472695464924</c:v>
                </c:pt>
                <c:pt idx="2">
                  <c:v>2.0522816062434606</c:v>
                </c:pt>
                <c:pt idx="3">
                  <c:v>1.4554445099667279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5B-5B40-AD28-EB844870214A}"/>
            </c:ext>
          </c:extLst>
        </c:ser>
        <c:ser>
          <c:idx val="3"/>
          <c:order val="3"/>
          <c:tx>
            <c:strRef>
              <c:f>rebuttal!$N$12</c:f>
              <c:strCache>
                <c:ptCount val="1"/>
                <c:pt idx="0">
                  <c:v>GRN-B-S</c:v>
                </c:pt>
              </c:strCache>
            </c:strRef>
          </c:tx>
          <c:spPr>
            <a:solidFill>
              <a:srgbClr val="C2A7D8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rebuttal!$J$13:$J$16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rebuttal!$N$13:$N$16</c:f>
              <c:numCache>
                <c:formatCode>General</c:formatCode>
                <c:ptCount val="4"/>
                <c:pt idx="0">
                  <c:v>1.471179529249105</c:v>
                </c:pt>
                <c:pt idx="1">
                  <c:v>2.9917933885767991</c:v>
                </c:pt>
                <c:pt idx="2">
                  <c:v>8.8300685916138715</c:v>
                </c:pt>
                <c:pt idx="3">
                  <c:v>3.3873009416523199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5B-5B40-AD28-EB844870214A}"/>
            </c:ext>
          </c:extLst>
        </c:ser>
        <c:ser>
          <c:idx val="4"/>
          <c:order val="4"/>
          <c:tx>
            <c:strRef>
              <c:f>rebuttal!$O$12</c:f>
              <c:strCache>
                <c:ptCount val="1"/>
                <c:pt idx="0">
                  <c:v>GRN-B-S-SCC</c:v>
                </c:pt>
              </c:strCache>
            </c:strRef>
          </c:tx>
          <c:spPr>
            <a:solidFill>
              <a:srgbClr val="E7DCF1"/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rebuttal!$J$13:$J$16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rebuttal!$O$13:$O$16</c:f>
              <c:numCache>
                <c:formatCode>General</c:formatCode>
                <c:ptCount val="4"/>
                <c:pt idx="0">
                  <c:v>2.739077235355837</c:v>
                </c:pt>
                <c:pt idx="1">
                  <c:v>5.1960407707839584</c:v>
                </c:pt>
                <c:pt idx="2">
                  <c:v>11.980535133997527</c:v>
                </c:pt>
                <c:pt idx="3">
                  <c:v>5.5452059670100464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5B-5B40-AD28-EB8448702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2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803835913919892E-2"/>
          <c:y val="0.26784376574018959"/>
          <c:w val="0.43762739774698423"/>
          <c:h val="0.524473342796526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mapping!$J$4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mapping!$I$5:$I$8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mapping!$J$5:$J$8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75-F047-82BE-20B6EEA54842}"/>
            </c:ext>
          </c:extLst>
        </c:ser>
        <c:ser>
          <c:idx val="1"/>
          <c:order val="1"/>
          <c:tx>
            <c:strRef>
              <c:f>mapping!$K$4</c:f>
              <c:strCache>
                <c:ptCount val="1"/>
                <c:pt idx="0">
                  <c:v>MG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mapping!$I$5:$I$8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mapping!$K$5:$K$8</c:f>
              <c:numCache>
                <c:formatCode>General</c:formatCode>
                <c:ptCount val="4"/>
                <c:pt idx="0">
                  <c:v>0.62277708115037644</c:v>
                </c:pt>
                <c:pt idx="1">
                  <c:v>0.73413130885845412</c:v>
                </c:pt>
                <c:pt idx="2">
                  <c:v>0.77147411217520978</c:v>
                </c:pt>
                <c:pt idx="3">
                  <c:v>0.70654947010540536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75-F047-82BE-20B6EEA54842}"/>
            </c:ext>
          </c:extLst>
        </c:ser>
        <c:ser>
          <c:idx val="2"/>
          <c:order val="2"/>
          <c:tx>
            <c:strRef>
              <c:f>mapping!$L$4</c:f>
              <c:strCache>
                <c:ptCount val="1"/>
                <c:pt idx="0">
                  <c:v>GRN-Ext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mapping!$I$5:$I$8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mapping!$L$5:$L$8</c:f>
              <c:numCache>
                <c:formatCode>General</c:formatCode>
                <c:ptCount val="4"/>
                <c:pt idx="0">
                  <c:v>1.2696866266244933</c:v>
                </c:pt>
                <c:pt idx="1">
                  <c:v>2.9707070715855206</c:v>
                </c:pt>
                <c:pt idx="2">
                  <c:v>10.618464388992834</c:v>
                </c:pt>
                <c:pt idx="3">
                  <c:v>3.4214171665352731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75-F047-82BE-20B6EEA54842}"/>
            </c:ext>
          </c:extLst>
        </c:ser>
        <c:ser>
          <c:idx val="3"/>
          <c:order val="3"/>
          <c:tx>
            <c:strRef>
              <c:f>mapping!$M$4</c:f>
              <c:strCache>
                <c:ptCount val="1"/>
                <c:pt idx="0">
                  <c:v>GRN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mapping!$I$5:$I$8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mapping!$M$5:$M$8</c:f>
              <c:numCache>
                <c:formatCode>General</c:formatCode>
                <c:ptCount val="4"/>
                <c:pt idx="0">
                  <c:v>3.2592971821492158</c:v>
                </c:pt>
                <c:pt idx="1">
                  <c:v>7.8811799438942218</c:v>
                </c:pt>
                <c:pt idx="2">
                  <c:v>19.064241203906583</c:v>
                </c:pt>
                <c:pt idx="3">
                  <c:v>7.8821538878134323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75-F047-82BE-20B6EEA54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3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4.8904434207930836E-2"/>
          <c:y val="8.3351801822427768E-2"/>
          <c:w val="0.93857815868556749"/>
          <c:h val="0.12277790497122884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b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854108217506633E-2"/>
          <c:y val="0.20429269060596217"/>
          <c:w val="0.85063884900909437"/>
          <c:h val="0.568799848981391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mapping!$J$12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mapping!$I$13:$I$16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mapping!$J$13:$J$16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86-864E-B4C1-3E4370234649}"/>
            </c:ext>
          </c:extLst>
        </c:ser>
        <c:ser>
          <c:idx val="1"/>
          <c:order val="1"/>
          <c:tx>
            <c:strRef>
              <c:f>mapping!$K$12</c:f>
              <c:strCache>
                <c:ptCount val="1"/>
                <c:pt idx="0">
                  <c:v>MG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mapping!$I$13:$I$16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mapping!$K$13:$K$16</c:f>
              <c:numCache>
                <c:formatCode>General</c:formatCode>
                <c:ptCount val="4"/>
                <c:pt idx="0">
                  <c:v>0.55420960384429863</c:v>
                </c:pt>
                <c:pt idx="1">
                  <c:v>0.68283555896973824</c:v>
                </c:pt>
                <c:pt idx="2">
                  <c:v>0.74413646661181232</c:v>
                </c:pt>
                <c:pt idx="3">
                  <c:v>0.6554621045595096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86-864E-B4C1-3E4370234649}"/>
            </c:ext>
          </c:extLst>
        </c:ser>
        <c:ser>
          <c:idx val="2"/>
          <c:order val="2"/>
          <c:tx>
            <c:strRef>
              <c:f>mapping!$L$12</c:f>
              <c:strCache>
                <c:ptCount val="1"/>
                <c:pt idx="0">
                  <c:v>GRN-Ext</c:v>
                </c:pt>
              </c:strCache>
            </c:strRef>
          </c:tx>
          <c:spPr>
            <a:solidFill>
              <a:srgbClr val="9EC3E7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mapping!$I$13:$I$16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mapping!$L$13:$L$16</c:f>
              <c:numCache>
                <c:formatCode>General</c:formatCode>
                <c:ptCount val="4"/>
                <c:pt idx="0">
                  <c:v>1.325351584225773</c:v>
                </c:pt>
                <c:pt idx="1">
                  <c:v>2.8563974330963258</c:v>
                </c:pt>
                <c:pt idx="2">
                  <c:v>9.9079328041884001</c:v>
                </c:pt>
                <c:pt idx="3">
                  <c:v>3.3474255711145124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86-864E-B4C1-3E4370234649}"/>
            </c:ext>
          </c:extLst>
        </c:ser>
        <c:ser>
          <c:idx val="3"/>
          <c:order val="3"/>
          <c:tx>
            <c:strRef>
              <c:f>mapping!$M$12</c:f>
              <c:strCache>
                <c:ptCount val="1"/>
                <c:pt idx="0">
                  <c:v>GRN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mapping!$I$13:$I$16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mapping!$M$13:$M$16</c:f>
              <c:numCache>
                <c:formatCode>General</c:formatCode>
                <c:ptCount val="4"/>
                <c:pt idx="0">
                  <c:v>2.1775480144121091</c:v>
                </c:pt>
                <c:pt idx="1">
                  <c:v>4.7265221700260733</c:v>
                </c:pt>
                <c:pt idx="2">
                  <c:v>13.790610263228784</c:v>
                </c:pt>
                <c:pt idx="3">
                  <c:v>5.2163209889452169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A86-864E-B4C1-3E43702346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2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229002624671922E-2"/>
          <c:y val="7.1566054243219587E-2"/>
          <c:w val="0.81459524270903982"/>
          <c:h val="0.642921827621259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alignment!$H$4</c:f>
              <c:strCache>
                <c:ptCount val="1"/>
                <c:pt idx="0">
                  <c:v>FG+SeGraM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alignment!$G$5:$G$8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alignment!$H$5:$H$8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22-174C-8DF0-414EAA4AD997}"/>
            </c:ext>
          </c:extLst>
        </c:ser>
        <c:ser>
          <c:idx val="1"/>
          <c:order val="1"/>
          <c:tx>
            <c:strRef>
              <c:f>alignment!$I$4</c:f>
              <c:strCache>
                <c:ptCount val="1"/>
                <c:pt idx="0">
                  <c:v>MG+SeGraM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alignment!$G$5:$G$8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alignment!$I$5:$I$8</c:f>
              <c:numCache>
                <c:formatCode>General</c:formatCode>
                <c:ptCount val="4"/>
                <c:pt idx="0">
                  <c:v>0.64145261639872697</c:v>
                </c:pt>
                <c:pt idx="1">
                  <c:v>0.73587841982415769</c:v>
                </c:pt>
                <c:pt idx="2">
                  <c:v>0.77164034160518868</c:v>
                </c:pt>
                <c:pt idx="3">
                  <c:v>0.71415945588228102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22-174C-8DF0-414EAA4AD997}"/>
            </c:ext>
          </c:extLst>
        </c:ser>
        <c:ser>
          <c:idx val="2"/>
          <c:order val="2"/>
          <c:tx>
            <c:strRef>
              <c:f>alignment!$J$4</c:f>
              <c:strCache>
                <c:ptCount val="1"/>
                <c:pt idx="0">
                  <c:v>GRN+SeGraM</c:v>
                </c:pt>
              </c:strCache>
            </c:strRef>
          </c:tx>
          <c:spPr>
            <a:solidFill>
              <a:srgbClr val="F6CEC9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alignment!$G$5:$G$8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alignment!$J$5:$J$8</c:f>
              <c:numCache>
                <c:formatCode>General</c:formatCode>
                <c:ptCount val="4"/>
                <c:pt idx="0">
                  <c:v>3.2849246425878009</c:v>
                </c:pt>
                <c:pt idx="1">
                  <c:v>8.0216104540635182</c:v>
                </c:pt>
                <c:pt idx="2">
                  <c:v>16.980437624287759</c:v>
                </c:pt>
                <c:pt idx="3">
                  <c:v>7.6485413561164197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22-174C-8DF0-414EAA4AD9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18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6"/>
        <c:minorUnit val="3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+mn-lt"/>
        </a:defRPr>
      </a:pPr>
      <a:endParaRPr lang="en-CH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6223805629317869"/>
          <c:y val="0.21249890763214876"/>
          <c:w val="0.40052564721224748"/>
          <c:h val="0.60028353014449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alignment!$H$11</c:f>
              <c:strCache>
                <c:ptCount val="1"/>
                <c:pt idx="0">
                  <c:v>Fulgor+SeGraM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alignment!$G$12:$G$15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alignment!$H$12:$H$15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FD-E143-A5AC-57568881C349}"/>
            </c:ext>
          </c:extLst>
        </c:ser>
        <c:ser>
          <c:idx val="1"/>
          <c:order val="1"/>
          <c:tx>
            <c:strRef>
              <c:f>alignment!$I$11</c:f>
              <c:strCache>
                <c:ptCount val="1"/>
                <c:pt idx="0">
                  <c:v>MetaGraph+SeGraM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alignment!$G$12:$G$15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alignment!$I$12:$I$15</c:f>
              <c:numCache>
                <c:formatCode>General</c:formatCode>
                <c:ptCount val="4"/>
                <c:pt idx="0">
                  <c:v>0.58416903583343716</c:v>
                </c:pt>
                <c:pt idx="1">
                  <c:v>0.68648372310485872</c:v>
                </c:pt>
                <c:pt idx="2">
                  <c:v>0.74449066135149655</c:v>
                </c:pt>
                <c:pt idx="3">
                  <c:v>0.66835829741604502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FD-E143-A5AC-57568881C349}"/>
            </c:ext>
          </c:extLst>
        </c:ser>
        <c:ser>
          <c:idx val="2"/>
          <c:order val="2"/>
          <c:tx>
            <c:strRef>
              <c:f>alignment!$J$11</c:f>
              <c:strCache>
                <c:ptCount val="1"/>
                <c:pt idx="0">
                  <c:v>GRAINS+SeGraM</c:v>
                </c:pt>
              </c:strCache>
            </c:strRef>
          </c:tx>
          <c:spPr>
            <a:solidFill>
              <a:srgbClr val="F6CEC9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alignment!$G$12:$G$15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alignment!$J$12:$J$15</c:f>
              <c:numCache>
                <c:formatCode>General</c:formatCode>
                <c:ptCount val="4"/>
                <c:pt idx="0">
                  <c:v>2.2824301416210808</c:v>
                </c:pt>
                <c:pt idx="1">
                  <c:v>4.8547194102490128</c:v>
                </c:pt>
                <c:pt idx="2">
                  <c:v>11.740819490510178</c:v>
                </c:pt>
                <c:pt idx="3">
                  <c:v>5.0670284914806833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FD-E143-A5AC-57568881C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1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4"/>
        <c:minorUnit val="2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5.4403247662014924E-2"/>
          <c:y val="2.4379443969510979E-2"/>
          <c:w val="0.90589708512516331"/>
          <c:h val="0.11015423540492518"/>
        </c:manualLayout>
      </c:layout>
      <c:overlay val="0"/>
      <c:spPr>
        <a:noFill/>
        <a:ln w="15875"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803835913919892E-2"/>
          <c:y val="0.12783337535756828"/>
          <c:w val="0.83532831113390904"/>
          <c:h val="0.51973565721142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multiSSD!$J$20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multiSSD!$H$21:$I$28</c:f>
              <c:multiLvlStrCache>
                <c:ptCount val="8"/>
                <c:lvl>
                  <c:pt idx="0">
                    <c:v>QL</c:v>
                  </c:pt>
                  <c:pt idx="1">
                    <c:v>QM</c:v>
                  </c:pt>
                  <c:pt idx="2">
                    <c:v>QS</c:v>
                  </c:pt>
                  <c:pt idx="3">
                    <c:v>GM</c:v>
                  </c:pt>
                  <c:pt idx="4">
                    <c:v>QL</c:v>
                  </c:pt>
                  <c:pt idx="5">
                    <c:v>QM</c:v>
                  </c:pt>
                  <c:pt idx="6">
                    <c:v>QS</c:v>
                  </c:pt>
                  <c:pt idx="7">
                    <c:v>GM</c:v>
                  </c:pt>
                </c:lvl>
                <c:lvl>
                  <c:pt idx="0">
                    <c:v>1×SSD</c:v>
                  </c:pt>
                  <c:pt idx="4">
                    <c:v>2×SSDs</c:v>
                  </c:pt>
                </c:lvl>
              </c:multiLvlStrCache>
            </c:multiLvlStrRef>
          </c:cat>
          <c:val>
            <c:numRef>
              <c:f>multiSSD!$J$21:$J$28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E5-F940-B3BB-94326D642969}"/>
            </c:ext>
          </c:extLst>
        </c:ser>
        <c:ser>
          <c:idx val="1"/>
          <c:order val="1"/>
          <c:tx>
            <c:strRef>
              <c:f>multiSSD!$K$20</c:f>
              <c:strCache>
                <c:ptCount val="1"/>
                <c:pt idx="0">
                  <c:v>MG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multiSSD!$H$21:$I$28</c:f>
              <c:multiLvlStrCache>
                <c:ptCount val="8"/>
                <c:lvl>
                  <c:pt idx="0">
                    <c:v>QL</c:v>
                  </c:pt>
                  <c:pt idx="1">
                    <c:v>QM</c:v>
                  </c:pt>
                  <c:pt idx="2">
                    <c:v>QS</c:v>
                  </c:pt>
                  <c:pt idx="3">
                    <c:v>GM</c:v>
                  </c:pt>
                  <c:pt idx="4">
                    <c:v>QL</c:v>
                  </c:pt>
                  <c:pt idx="5">
                    <c:v>QM</c:v>
                  </c:pt>
                  <c:pt idx="6">
                    <c:v>QS</c:v>
                  </c:pt>
                  <c:pt idx="7">
                    <c:v>GM</c:v>
                  </c:pt>
                </c:lvl>
                <c:lvl>
                  <c:pt idx="0">
                    <c:v>1×SSD</c:v>
                  </c:pt>
                  <c:pt idx="4">
                    <c:v>2×SSDs</c:v>
                  </c:pt>
                </c:lvl>
              </c:multiLvlStrCache>
            </c:multiLvlStrRef>
          </c:cat>
          <c:val>
            <c:numRef>
              <c:f>multiSSD!$K$21:$K$28</c:f>
              <c:numCache>
                <c:formatCode>General</c:formatCode>
                <c:ptCount val="8"/>
                <c:pt idx="0">
                  <c:v>0.62277708115037644</c:v>
                </c:pt>
                <c:pt idx="1">
                  <c:v>0.73413130885845412</c:v>
                </c:pt>
                <c:pt idx="2">
                  <c:v>0.77147411217520978</c:v>
                </c:pt>
                <c:pt idx="3">
                  <c:v>0.70654947010540536</c:v>
                </c:pt>
                <c:pt idx="4">
                  <c:v>0.55420960384429863</c:v>
                </c:pt>
                <c:pt idx="5">
                  <c:v>0.68283555896973824</c:v>
                </c:pt>
                <c:pt idx="6">
                  <c:v>0.74413646661181232</c:v>
                </c:pt>
                <c:pt idx="7">
                  <c:v>0.6554621045595096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E5-F940-B3BB-94326D642969}"/>
            </c:ext>
          </c:extLst>
        </c:ser>
        <c:ser>
          <c:idx val="3"/>
          <c:order val="2"/>
          <c:tx>
            <c:strRef>
              <c:f>multiSSD!$M$20</c:f>
              <c:strCache>
                <c:ptCount val="1"/>
                <c:pt idx="0">
                  <c:v>GRN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multiSSD!$H$21:$I$28</c:f>
              <c:multiLvlStrCache>
                <c:ptCount val="8"/>
                <c:lvl>
                  <c:pt idx="0">
                    <c:v>QL</c:v>
                  </c:pt>
                  <c:pt idx="1">
                    <c:v>QM</c:v>
                  </c:pt>
                  <c:pt idx="2">
                    <c:v>QS</c:v>
                  </c:pt>
                  <c:pt idx="3">
                    <c:v>GM</c:v>
                  </c:pt>
                  <c:pt idx="4">
                    <c:v>QL</c:v>
                  </c:pt>
                  <c:pt idx="5">
                    <c:v>QM</c:v>
                  </c:pt>
                  <c:pt idx="6">
                    <c:v>QS</c:v>
                  </c:pt>
                  <c:pt idx="7">
                    <c:v>GM</c:v>
                  </c:pt>
                </c:lvl>
                <c:lvl>
                  <c:pt idx="0">
                    <c:v>1×SSD</c:v>
                  </c:pt>
                  <c:pt idx="4">
                    <c:v>2×SSDs</c:v>
                  </c:pt>
                </c:lvl>
              </c:multiLvlStrCache>
            </c:multiLvlStrRef>
          </c:cat>
          <c:val>
            <c:numRef>
              <c:f>multiSSD!$M$21:$M$28</c:f>
              <c:numCache>
                <c:formatCode>General</c:formatCode>
                <c:ptCount val="8"/>
                <c:pt idx="0">
                  <c:v>4.0609886355721185</c:v>
                </c:pt>
                <c:pt idx="1">
                  <c:v>8.5633936052251496</c:v>
                </c:pt>
                <c:pt idx="2">
                  <c:v>17.240395552864356</c:v>
                </c:pt>
                <c:pt idx="3">
                  <c:v>8.4322143007195223</c:v>
                </c:pt>
                <c:pt idx="4">
                  <c:v>3.6448361734761501</c:v>
                </c:pt>
                <c:pt idx="5">
                  <c:v>7.7492716237271351</c:v>
                </c:pt>
                <c:pt idx="6">
                  <c:v>14.238493159598352</c:v>
                </c:pt>
                <c:pt idx="7">
                  <c:v>7.3813246835347801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7E5-F940-B3BB-94326D642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"/>
        <c:noMultiLvlLbl val="0"/>
      </c:catAx>
      <c:valAx>
        <c:axId val="716424080"/>
        <c:scaling>
          <c:orientation val="minMax"/>
          <c:max val="18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6"/>
        <c:minorUnit val="1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7293826409941627"/>
          <c:y val="0.22409965530328632"/>
          <c:w val="0.41315053902548099"/>
          <c:h val="0.12331214732247658"/>
        </c:manualLayout>
      </c:layout>
      <c:overlay val="0"/>
      <c:spPr>
        <a:solidFill>
          <a:sysClr val="window" lastClr="FFFFFF"/>
        </a:solidFill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825357166492757"/>
          <c:y val="0.11600221377431483"/>
          <c:w val="0.80043385920838528"/>
          <c:h val="0.698991948574767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motivation!$G$40</c:f>
              <c:strCache>
                <c:ptCount val="1"/>
                <c:pt idx="0">
                  <c:v>SSD-G4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motivation!$F$41:$F$42</c:f>
              <c:strCache>
                <c:ptCount val="2"/>
                <c:pt idx="0">
                  <c:v>SRArep (231 GB)</c:v>
                </c:pt>
                <c:pt idx="1">
                  <c:v>MetaSUB (822 GB)</c:v>
                </c:pt>
              </c:strCache>
            </c:strRef>
          </c:cat>
          <c:val>
            <c:numRef>
              <c:f>motivation!$G$41:$G$42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78-3347-A3D8-778760273DA8}"/>
            </c:ext>
          </c:extLst>
        </c:ser>
        <c:ser>
          <c:idx val="1"/>
          <c:order val="1"/>
          <c:tx>
            <c:strRef>
              <c:f>motivation!$H$40</c:f>
              <c:strCache>
                <c:ptCount val="1"/>
                <c:pt idx="0">
                  <c:v>SSD-G5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motivation!$F$41:$F$42</c:f>
              <c:strCache>
                <c:ptCount val="2"/>
                <c:pt idx="0">
                  <c:v>SRArep (231 GB)</c:v>
                </c:pt>
                <c:pt idx="1">
                  <c:v>MetaSUB (822 GB)</c:v>
                </c:pt>
              </c:strCache>
            </c:strRef>
          </c:cat>
          <c:val>
            <c:numRef>
              <c:f>motivation!$H$41:$H$42</c:f>
              <c:numCache>
                <c:formatCode>General</c:formatCode>
                <c:ptCount val="2"/>
                <c:pt idx="0">
                  <c:v>0.23398328694066617</c:v>
                </c:pt>
                <c:pt idx="1">
                  <c:v>7.4639005292200286E-2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78-3347-A3D8-778760273DA8}"/>
            </c:ext>
          </c:extLst>
        </c:ser>
        <c:ser>
          <c:idx val="2"/>
          <c:order val="2"/>
          <c:tx>
            <c:strRef>
              <c:f>motivation!$I$40</c:f>
              <c:strCache>
                <c:ptCount val="1"/>
                <c:pt idx="0">
                  <c:v>No-I/O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motivation!$F$41:$F$42</c:f>
              <c:strCache>
                <c:ptCount val="2"/>
                <c:pt idx="0">
                  <c:v>SRArep (231 GB)</c:v>
                </c:pt>
                <c:pt idx="1">
                  <c:v>MetaSUB (822 GB)</c:v>
                </c:pt>
              </c:strCache>
            </c:strRef>
          </c:cat>
          <c:val>
            <c:numRef>
              <c:f>motivation!$I$41:$I$42</c:f>
              <c:numCache>
                <c:formatCode>General</c:formatCode>
                <c:ptCount val="2"/>
                <c:pt idx="0">
                  <c:v>0.13249211355421986</c:v>
                </c:pt>
                <c:pt idx="1">
                  <c:v>4.2331218415677711E-2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78-3347-A3D8-778760273D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54146816"/>
        <c:axId val="1054514368"/>
      </c:barChart>
      <c:catAx>
        <c:axId val="10541468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054514368"/>
        <c:crosses val="autoZero"/>
        <c:auto val="1"/>
        <c:lblAlgn val="ctr"/>
        <c:lblOffset val="100"/>
        <c:noMultiLvlLbl val="0"/>
      </c:catAx>
      <c:valAx>
        <c:axId val="105451436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054146816"/>
        <c:crosses val="autoZero"/>
        <c:crossBetween val="between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n-CH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803835913919892E-2"/>
          <c:y val="0.12101861777115878"/>
          <c:w val="0.85490822262672628"/>
          <c:h val="0.526550414797830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multiSSD!$J$33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multiSSD!$H$34:$I$41</c:f>
              <c:multiLvlStrCache>
                <c:ptCount val="8"/>
                <c:lvl>
                  <c:pt idx="0">
                    <c:v>QL</c:v>
                  </c:pt>
                  <c:pt idx="1">
                    <c:v>QM</c:v>
                  </c:pt>
                  <c:pt idx="2">
                    <c:v>QS</c:v>
                  </c:pt>
                  <c:pt idx="3">
                    <c:v>GM</c:v>
                  </c:pt>
                  <c:pt idx="4">
                    <c:v>QL</c:v>
                  </c:pt>
                  <c:pt idx="5">
                    <c:v>QM</c:v>
                  </c:pt>
                  <c:pt idx="6">
                    <c:v>QS</c:v>
                  </c:pt>
                  <c:pt idx="7">
                    <c:v>GM</c:v>
                  </c:pt>
                </c:lvl>
                <c:lvl>
                  <c:pt idx="0">
                    <c:v>1×SSD</c:v>
                  </c:pt>
                  <c:pt idx="4">
                    <c:v>2×SSDs</c:v>
                  </c:pt>
                </c:lvl>
              </c:multiLvlStrCache>
            </c:multiLvlStrRef>
          </c:cat>
          <c:val>
            <c:numRef>
              <c:f>multiSSD!$J$34:$J$41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E2-9F45-B15D-3E31D286904E}"/>
            </c:ext>
          </c:extLst>
        </c:ser>
        <c:ser>
          <c:idx val="1"/>
          <c:order val="1"/>
          <c:tx>
            <c:strRef>
              <c:f>multiSSD!$K$33</c:f>
              <c:strCache>
                <c:ptCount val="1"/>
                <c:pt idx="0">
                  <c:v>MG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multiSSD!$H$34:$I$41</c:f>
              <c:multiLvlStrCache>
                <c:ptCount val="8"/>
                <c:lvl>
                  <c:pt idx="0">
                    <c:v>QL</c:v>
                  </c:pt>
                  <c:pt idx="1">
                    <c:v>QM</c:v>
                  </c:pt>
                  <c:pt idx="2">
                    <c:v>QS</c:v>
                  </c:pt>
                  <c:pt idx="3">
                    <c:v>GM</c:v>
                  </c:pt>
                  <c:pt idx="4">
                    <c:v>QL</c:v>
                  </c:pt>
                  <c:pt idx="5">
                    <c:v>QM</c:v>
                  </c:pt>
                  <c:pt idx="6">
                    <c:v>QS</c:v>
                  </c:pt>
                  <c:pt idx="7">
                    <c:v>GM</c:v>
                  </c:pt>
                </c:lvl>
                <c:lvl>
                  <c:pt idx="0">
                    <c:v>1×SSD</c:v>
                  </c:pt>
                  <c:pt idx="4">
                    <c:v>2×SSDs</c:v>
                  </c:pt>
                </c:lvl>
              </c:multiLvlStrCache>
            </c:multiLvlStrRef>
          </c:cat>
          <c:val>
            <c:numRef>
              <c:f>multiSSD!$K$34:$K$41</c:f>
              <c:numCache>
                <c:formatCode>General</c:formatCode>
                <c:ptCount val="8"/>
                <c:pt idx="0">
                  <c:v>0.55420960384429863</c:v>
                </c:pt>
                <c:pt idx="1">
                  <c:v>0.68283555896973824</c:v>
                </c:pt>
                <c:pt idx="2">
                  <c:v>0.74413646661181232</c:v>
                </c:pt>
                <c:pt idx="3">
                  <c:v>0.6554621045595096</c:v>
                </c:pt>
                <c:pt idx="4">
                  <c:v>0.49554763558761911</c:v>
                </c:pt>
                <c:pt idx="5">
                  <c:v>0.61011580480289151</c:v>
                </c:pt>
                <c:pt idx="6">
                  <c:v>0.69662087798056094</c:v>
                </c:pt>
                <c:pt idx="7">
                  <c:v>0.59497409441224691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E2-9F45-B15D-3E31D286904E}"/>
            </c:ext>
          </c:extLst>
        </c:ser>
        <c:ser>
          <c:idx val="3"/>
          <c:order val="2"/>
          <c:tx>
            <c:strRef>
              <c:f>multiSSD!$M$33</c:f>
              <c:strCache>
                <c:ptCount val="1"/>
                <c:pt idx="0">
                  <c:v>GRN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multiSSD!$H$34:$I$41</c:f>
              <c:multiLvlStrCache>
                <c:ptCount val="8"/>
                <c:lvl>
                  <c:pt idx="0">
                    <c:v>QL</c:v>
                  </c:pt>
                  <c:pt idx="1">
                    <c:v>QM</c:v>
                  </c:pt>
                  <c:pt idx="2">
                    <c:v>QS</c:v>
                  </c:pt>
                  <c:pt idx="3">
                    <c:v>GM</c:v>
                  </c:pt>
                  <c:pt idx="4">
                    <c:v>QL</c:v>
                  </c:pt>
                  <c:pt idx="5">
                    <c:v>QM</c:v>
                  </c:pt>
                  <c:pt idx="6">
                    <c:v>QS</c:v>
                  </c:pt>
                  <c:pt idx="7">
                    <c:v>GM</c:v>
                  </c:pt>
                </c:lvl>
                <c:lvl>
                  <c:pt idx="0">
                    <c:v>1×SSD</c:v>
                  </c:pt>
                  <c:pt idx="4">
                    <c:v>2×SSDs</c:v>
                  </c:pt>
                </c:lvl>
              </c:multiLvlStrCache>
            </c:multiLvlStrRef>
          </c:cat>
          <c:val>
            <c:numRef>
              <c:f>multiSSD!$M$34:$M$41</c:f>
              <c:numCache>
                <c:formatCode>General</c:formatCode>
                <c:ptCount val="8"/>
                <c:pt idx="0">
                  <c:v>2.739077235355837</c:v>
                </c:pt>
                <c:pt idx="1">
                  <c:v>5.1960407707839584</c:v>
                </c:pt>
                <c:pt idx="2">
                  <c:v>11.980535133997527</c:v>
                </c:pt>
                <c:pt idx="3">
                  <c:v>5.5452059670100464</c:v>
                </c:pt>
                <c:pt idx="4">
                  <c:v>2.7222158699534966</c:v>
                </c:pt>
                <c:pt idx="5">
                  <c:v>4.8271030051406365</c:v>
                </c:pt>
                <c:pt idx="6">
                  <c:v>9.3741749534140268</c:v>
                </c:pt>
                <c:pt idx="7">
                  <c:v>4.9756221688350317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E2-9F45-B15D-3E31D28690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"/>
        <c:noMultiLvlLbl val="0"/>
      </c:catAx>
      <c:valAx>
        <c:axId val="716424080"/>
        <c:scaling>
          <c:orientation val="minMax"/>
          <c:max val="1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803835913919892E-2"/>
          <c:y val="0.1983728864072398"/>
          <c:w val="0.42777414376892753"/>
          <c:h val="0.627108936086072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main!$J$4</c:f>
              <c:strCache>
                <c:ptCount val="1"/>
                <c:pt idx="0">
                  <c:v>Fulgor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main!$J$5:$J$8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2A-2B42-BA7F-CBC90CDF6D76}"/>
            </c:ext>
          </c:extLst>
        </c:ser>
        <c:ser>
          <c:idx val="1"/>
          <c:order val="1"/>
          <c:tx>
            <c:strRef>
              <c:f>main!$K$4</c:f>
              <c:strCache>
                <c:ptCount val="1"/>
                <c:pt idx="0">
                  <c:v>MetaGraph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main!$K$5:$K$8</c:f>
              <c:numCache>
                <c:formatCode>General</c:formatCode>
                <c:ptCount val="4"/>
                <c:pt idx="0">
                  <c:v>0.62277708115037644</c:v>
                </c:pt>
                <c:pt idx="1">
                  <c:v>0.73413130885845412</c:v>
                </c:pt>
                <c:pt idx="2">
                  <c:v>0.77147411217520978</c:v>
                </c:pt>
                <c:pt idx="3">
                  <c:v>0.70654947010540536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2A-2B42-BA7F-CBC90CDF6D76}"/>
            </c:ext>
          </c:extLst>
        </c:ser>
        <c:ser>
          <c:idx val="3"/>
          <c:order val="2"/>
          <c:tx>
            <c:strRef>
              <c:f>main!$M$4</c:f>
              <c:strCache>
                <c:ptCount val="1"/>
                <c:pt idx="0">
                  <c:v>GRAINS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main!$M$5:$M$8</c:f>
              <c:numCache>
                <c:formatCode>General</c:formatCode>
                <c:ptCount val="4"/>
                <c:pt idx="0">
                  <c:v>4.0609886355721185</c:v>
                </c:pt>
                <c:pt idx="1">
                  <c:v>8.5633936052251496</c:v>
                </c:pt>
                <c:pt idx="2">
                  <c:v>17.240395552864356</c:v>
                </c:pt>
                <c:pt idx="3">
                  <c:v>8.4322143007195223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2A-2B42-BA7F-CBC90CDF6D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3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5.2749645559730184E-2"/>
          <c:y val="5.0133395804408225E-2"/>
          <c:w val="0.91485792198493643"/>
          <c:h val="9.1762909201178647E-2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66276573492013"/>
          <c:y val="6.2366249126958366E-2"/>
          <c:w val="0.80786263712959094"/>
          <c:h val="0.739513886839495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main!$J$12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main!$J$13:$J$16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29-194B-92F6-2867849FFB30}"/>
            </c:ext>
          </c:extLst>
        </c:ser>
        <c:ser>
          <c:idx val="1"/>
          <c:order val="1"/>
          <c:tx>
            <c:strRef>
              <c:f>main!$K$12</c:f>
              <c:strCache>
                <c:ptCount val="1"/>
                <c:pt idx="0">
                  <c:v>MG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main!$K$13:$K$16</c:f>
              <c:numCache>
                <c:formatCode>General</c:formatCode>
                <c:ptCount val="4"/>
                <c:pt idx="0">
                  <c:v>0.55420960384429863</c:v>
                </c:pt>
                <c:pt idx="1">
                  <c:v>0.68283555896973824</c:v>
                </c:pt>
                <c:pt idx="2">
                  <c:v>0.74413646661181232</c:v>
                </c:pt>
                <c:pt idx="3">
                  <c:v>0.6554621045595096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29-194B-92F6-2867849FFB30}"/>
            </c:ext>
          </c:extLst>
        </c:ser>
        <c:ser>
          <c:idx val="3"/>
          <c:order val="2"/>
          <c:tx>
            <c:strRef>
              <c:f>main!$M$12</c:f>
              <c:strCache>
                <c:ptCount val="1"/>
                <c:pt idx="0">
                  <c:v>GRN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main!$M$13:$M$16</c:f>
              <c:numCache>
                <c:formatCode>General</c:formatCode>
                <c:ptCount val="4"/>
                <c:pt idx="0">
                  <c:v>2.739077235355837</c:v>
                </c:pt>
                <c:pt idx="1">
                  <c:v>5.1960407707839584</c:v>
                </c:pt>
                <c:pt idx="2">
                  <c:v>11.980535133997527</c:v>
                </c:pt>
                <c:pt idx="3">
                  <c:v>5.5452059670100464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29-194B-92F6-2867849FFB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2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803835913919892E-2"/>
          <c:y val="8.0771832649224676E-2"/>
          <c:w val="0.8902054768484603"/>
          <c:h val="0.6687622804680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pim!$G$5</c:f>
              <c:strCache>
                <c:ptCount val="1"/>
                <c:pt idx="0">
                  <c:v>IdealAccMem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pim!$F$6:$F$9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pim!$G$6:$G$9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8A-4B42-A57F-28B17D16EAFB}"/>
            </c:ext>
          </c:extLst>
        </c:ser>
        <c:ser>
          <c:idx val="1"/>
          <c:order val="1"/>
          <c:tx>
            <c:strRef>
              <c:f>pim!$H$5</c:f>
              <c:strCache>
                <c:ptCount val="1"/>
                <c:pt idx="0">
                  <c:v>GRAINS</c:v>
                </c:pt>
              </c:strCache>
            </c:strRef>
          </c:tx>
          <c:spPr>
            <a:solidFill>
              <a:srgbClr val="D3BFE4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pim!$F$6:$F$9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pim!$H$6:$H$9</c:f>
              <c:numCache>
                <c:formatCode>General</c:formatCode>
                <c:ptCount val="4"/>
                <c:pt idx="0">
                  <c:v>2.8966566259512114</c:v>
                </c:pt>
                <c:pt idx="1">
                  <c:v>8.0711167227314995</c:v>
                </c:pt>
                <c:pt idx="2">
                  <c:v>17.016070041926977</c:v>
                </c:pt>
                <c:pt idx="3">
                  <c:v>7.3546718970926612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8A-4B42-A57F-28B17D16EA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50"/>
        <c:noMultiLvlLbl val="0"/>
      </c:catAx>
      <c:valAx>
        <c:axId val="716424080"/>
        <c:scaling>
          <c:orientation val="minMax"/>
          <c:max val="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3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3707865516499204"/>
          <c:y val="0.32938003217004425"/>
          <c:w val="0.44284466700422254"/>
          <c:h val="0.16796103922596842"/>
        </c:manualLayout>
      </c:layout>
      <c:overlay val="0"/>
      <c:spPr>
        <a:solidFill>
          <a:sysClr val="window" lastClr="FFFFFF"/>
        </a:solidFill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66276573492013"/>
          <c:y val="6.5682107382295407E-2"/>
          <c:w val="0.86445280240781064"/>
          <c:h val="0.72925113478814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pim!$G$13</c:f>
              <c:strCache>
                <c:ptCount val="1"/>
                <c:pt idx="0">
                  <c:v>PIM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pim!$F$14:$F$17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pim!$G$14:$G$17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02-3F4B-9E92-68CAF23266C5}"/>
            </c:ext>
          </c:extLst>
        </c:ser>
        <c:ser>
          <c:idx val="1"/>
          <c:order val="1"/>
          <c:tx>
            <c:strRef>
              <c:f>pim!$H$13</c:f>
              <c:strCache>
                <c:ptCount val="1"/>
                <c:pt idx="0">
                  <c:v>GRN</c:v>
                </c:pt>
              </c:strCache>
            </c:strRef>
          </c:tx>
          <c:spPr>
            <a:solidFill>
              <a:srgbClr val="D3BFE4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pim!$F$14:$F$17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pim!$H$14:$H$17</c:f>
              <c:numCache>
                <c:formatCode>General</c:formatCode>
                <c:ptCount val="4"/>
                <c:pt idx="0">
                  <c:v>1.5184075316190513</c:v>
                </c:pt>
                <c:pt idx="1">
                  <c:v>4.6311150139511739</c:v>
                </c:pt>
                <c:pt idx="2">
                  <c:v>11.672767302445084</c:v>
                </c:pt>
                <c:pt idx="3">
                  <c:v>4.3459285439936464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02-3F4B-9E92-68CAF2326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50"/>
        <c:noMultiLvlLbl val="0"/>
      </c:catAx>
      <c:valAx>
        <c:axId val="716424080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2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F7F7F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24-8549-8374-799700DA6249}"/>
              </c:ext>
            </c:extLst>
          </c:dPt>
          <c:dPt>
            <c:idx val="1"/>
            <c:invertIfNegative val="0"/>
            <c:bubble3D val="0"/>
            <c:spPr>
              <a:solidFill>
                <a:srgbClr val="BFBFBF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24-8549-8374-799700DA6249}"/>
              </c:ext>
            </c:extLst>
          </c:dPt>
          <c:dPt>
            <c:idx val="2"/>
            <c:invertIfNegative val="0"/>
            <c:bubble3D val="0"/>
            <c:spPr>
              <a:pattFill prst="wdUpDiag">
                <a:fgClr>
                  <a:srgbClr val="7F7F7F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D24-8549-8374-799700DA6249}"/>
              </c:ext>
            </c:extLst>
          </c:dPt>
          <c:dPt>
            <c:idx val="3"/>
            <c:invertIfNegative val="0"/>
            <c:bubble3D val="0"/>
            <c:spPr>
              <a:pattFill prst="wdUpDiag">
                <a:fgClr>
                  <a:srgbClr val="BFBFBF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D24-8549-8374-799700DA6249}"/>
              </c:ext>
            </c:extLst>
          </c:dPt>
          <c:dPt>
            <c:idx val="4"/>
            <c:invertIfNegative val="0"/>
            <c:bubble3D val="0"/>
            <c:spPr>
              <a:solidFill>
                <a:srgbClr val="E2F0D9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D24-8549-8374-799700DA6249}"/>
              </c:ext>
            </c:extLst>
          </c:dPt>
          <c:cat>
            <c:strRef>
              <c:f>cost!$J$35:$N$35</c:f>
              <c:strCache>
                <c:ptCount val="5"/>
                <c:pt idx="0">
                  <c:v>FG($)</c:v>
                </c:pt>
                <c:pt idx="1">
                  <c:v>MG($)</c:v>
                </c:pt>
                <c:pt idx="2">
                  <c:v>FG($$$)</c:v>
                </c:pt>
                <c:pt idx="3">
                  <c:v>MG($$$)</c:v>
                </c:pt>
                <c:pt idx="4">
                  <c:v>GRN($)</c:v>
                </c:pt>
              </c:strCache>
            </c:strRef>
          </c:cat>
          <c:val>
            <c:numRef>
              <c:f>cost!$J$36:$N$36</c:f>
              <c:numCache>
                <c:formatCode>General</c:formatCode>
                <c:ptCount val="5"/>
                <c:pt idx="0">
                  <c:v>1</c:v>
                </c:pt>
                <c:pt idx="1">
                  <c:v>0.49120977256380777</c:v>
                </c:pt>
                <c:pt idx="2">
                  <c:v>2.8189666467998746</c:v>
                </c:pt>
                <c:pt idx="3">
                  <c:v>1.8477258109945096</c:v>
                </c:pt>
                <c:pt idx="4">
                  <c:v>13.226908380555869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D24-8549-8374-799700DA62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7734528"/>
        <c:axId val="1757942592"/>
      </c:barChart>
      <c:catAx>
        <c:axId val="175773452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757942592"/>
        <c:crosses val="autoZero"/>
        <c:auto val="1"/>
        <c:lblAlgn val="ctr"/>
        <c:lblOffset val="100"/>
        <c:noMultiLvlLbl val="0"/>
      </c:catAx>
      <c:valAx>
        <c:axId val="1757942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57734528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F7F7F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24-8549-8374-799700DA6249}"/>
              </c:ext>
            </c:extLst>
          </c:dPt>
          <c:dPt>
            <c:idx val="1"/>
            <c:invertIfNegative val="0"/>
            <c:bubble3D val="0"/>
            <c:spPr>
              <a:solidFill>
                <a:srgbClr val="BFBFBF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24-8549-8374-799700DA6249}"/>
              </c:ext>
            </c:extLst>
          </c:dPt>
          <c:dPt>
            <c:idx val="2"/>
            <c:invertIfNegative val="0"/>
            <c:bubble3D val="0"/>
            <c:spPr>
              <a:pattFill prst="wdUpDiag">
                <a:fgClr>
                  <a:srgbClr val="7F7F7F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D24-8549-8374-799700DA6249}"/>
              </c:ext>
            </c:extLst>
          </c:dPt>
          <c:dPt>
            <c:idx val="3"/>
            <c:invertIfNegative val="0"/>
            <c:bubble3D val="0"/>
            <c:spPr>
              <a:pattFill prst="wdUpDiag">
                <a:fgClr>
                  <a:srgbClr val="BFBFBF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D24-8549-8374-799700DA6249}"/>
              </c:ext>
            </c:extLst>
          </c:dPt>
          <c:dPt>
            <c:idx val="4"/>
            <c:invertIfNegative val="0"/>
            <c:bubble3D val="0"/>
            <c:spPr>
              <a:solidFill>
                <a:srgbClr val="E2F0D9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D24-8549-8374-799700DA6249}"/>
              </c:ext>
            </c:extLst>
          </c:dPt>
          <c:cat>
            <c:strRef>
              <c:f>cost!$J$35:$N$35</c:f>
              <c:strCache>
                <c:ptCount val="5"/>
                <c:pt idx="0">
                  <c:v>FG($)</c:v>
                </c:pt>
                <c:pt idx="1">
                  <c:v>MG($)</c:v>
                </c:pt>
                <c:pt idx="2">
                  <c:v>FG($$$)</c:v>
                </c:pt>
                <c:pt idx="3">
                  <c:v>MG($$$)</c:v>
                </c:pt>
                <c:pt idx="4">
                  <c:v>GRN($)</c:v>
                </c:pt>
              </c:strCache>
            </c:strRef>
          </c:cat>
          <c:val>
            <c:numRef>
              <c:f>cost!$J$36:$N$36</c:f>
              <c:numCache>
                <c:formatCode>General</c:formatCode>
                <c:ptCount val="5"/>
                <c:pt idx="0">
                  <c:v>1</c:v>
                </c:pt>
                <c:pt idx="1">
                  <c:v>0.49120977256380777</c:v>
                </c:pt>
                <c:pt idx="2">
                  <c:v>2.8189666467998746</c:v>
                </c:pt>
                <c:pt idx="3">
                  <c:v>1.8477258109945096</c:v>
                </c:pt>
                <c:pt idx="4">
                  <c:v>13.226908380555869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D24-8549-8374-799700DA62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7734528"/>
        <c:axId val="1757942592"/>
      </c:barChart>
      <c:catAx>
        <c:axId val="175773452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757942592"/>
        <c:crosses val="autoZero"/>
        <c:auto val="1"/>
        <c:lblAlgn val="ctr"/>
        <c:lblOffset val="100"/>
        <c:noMultiLvlLbl val="0"/>
      </c:catAx>
      <c:valAx>
        <c:axId val="1757942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57734528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860622278837345E-2"/>
          <c:y val="0.2205648702461"/>
          <c:w val="0.41761741653705758"/>
          <c:h val="0.588066682692169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motivation!$G$8</c:f>
              <c:strCache>
                <c:ptCount val="1"/>
                <c:pt idx="0">
                  <c:v>SSD-G4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motivation!$F$9:$F$11</c:f>
              <c:strCache>
                <c:ptCount val="3"/>
                <c:pt idx="0">
                  <c:v>100K</c:v>
                </c:pt>
                <c:pt idx="1">
                  <c:v>1M</c:v>
                </c:pt>
                <c:pt idx="2">
                  <c:v>10M</c:v>
                </c:pt>
              </c:strCache>
            </c:strRef>
          </c:cat>
          <c:val>
            <c:numRef>
              <c:f>motivation!$G$9:$G$11</c:f>
              <c:numCache>
                <c:formatCode>General</c:formatCode>
                <c:ptCount val="3"/>
                <c:pt idx="0">
                  <c:v>1.3011622050638693E-2</c:v>
                </c:pt>
                <c:pt idx="1">
                  <c:v>5.7486191244704221E-2</c:v>
                </c:pt>
                <c:pt idx="2">
                  <c:v>0.28671146710975076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E6-B84C-9696-6635718093E6}"/>
            </c:ext>
          </c:extLst>
        </c:ser>
        <c:ser>
          <c:idx val="1"/>
          <c:order val="1"/>
          <c:tx>
            <c:strRef>
              <c:f>motivation!$H$8</c:f>
              <c:strCache>
                <c:ptCount val="1"/>
                <c:pt idx="0">
                  <c:v>SSD-G5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motivation!$F$9:$F$11</c:f>
              <c:strCache>
                <c:ptCount val="3"/>
                <c:pt idx="0">
                  <c:v>100K</c:v>
                </c:pt>
                <c:pt idx="1">
                  <c:v>1M</c:v>
                </c:pt>
                <c:pt idx="2">
                  <c:v>10M</c:v>
                </c:pt>
              </c:strCache>
            </c:strRef>
          </c:cat>
          <c:val>
            <c:numRef>
              <c:f>motivation!$H$9:$H$11</c:f>
              <c:numCache>
                <c:formatCode>General</c:formatCode>
                <c:ptCount val="3"/>
                <c:pt idx="0">
                  <c:v>2.5688988689585371E-2</c:v>
                </c:pt>
                <c:pt idx="1">
                  <c:v>0.10872234875623414</c:v>
                </c:pt>
                <c:pt idx="2">
                  <c:v>0.44564997583144345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E6-B84C-9696-6635718093E6}"/>
            </c:ext>
          </c:extLst>
        </c:ser>
        <c:ser>
          <c:idx val="2"/>
          <c:order val="2"/>
          <c:tx>
            <c:strRef>
              <c:f>motivation!$I$8</c:f>
              <c:strCache>
                <c:ptCount val="1"/>
                <c:pt idx="0">
                  <c:v>No-I/O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motivation!$F$9:$F$11</c:f>
              <c:strCache>
                <c:ptCount val="3"/>
                <c:pt idx="0">
                  <c:v>100K</c:v>
                </c:pt>
                <c:pt idx="1">
                  <c:v>1M</c:v>
                </c:pt>
                <c:pt idx="2">
                  <c:v>10M</c:v>
                </c:pt>
              </c:strCache>
            </c:strRef>
          </c:cat>
          <c:val>
            <c:numRef>
              <c:f>motivation!$I$9:$I$11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E6-B84C-9696-663571809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93702016"/>
        <c:axId val="494048096"/>
      </c:barChart>
      <c:catAx>
        <c:axId val="4937020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494048096"/>
        <c:crosses val="autoZero"/>
        <c:auto val="1"/>
        <c:lblAlgn val="ctr"/>
        <c:lblOffset val="100"/>
        <c:noMultiLvlLbl val="0"/>
      </c:catAx>
      <c:valAx>
        <c:axId val="49404809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493702016"/>
        <c:crosses val="autoZero"/>
        <c:crossBetween val="between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9.2924265422135374E-2"/>
          <c:y val="0.28190503644524978"/>
          <c:w val="0.12409331366350373"/>
          <c:h val="0.33638048620529021"/>
        </c:manualLayout>
      </c:layout>
      <c:overlay val="0"/>
      <c:spPr>
        <a:solidFill>
          <a:schemeClr val="bg1"/>
        </a:solidFill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6C5A5C-AE39-B1EA-FC1A-1A28421F11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99C544-0D13-8CF0-29EF-86B08AB011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06CB0-A2D0-8844-BCEF-52E043DDE42E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9940B-7868-D2A0-5104-52DEEE8F0E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7FFD4-EA44-1878-C00D-8F3EA63DBB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9F18B-8E16-ED4D-854D-8FF358DC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39BF3-6316-40F5-8F10-980B46B5A86B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676A0-33B1-4B4B-B1AA-B0B917FCA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73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While storage-centric computing,</a:t>
            </a:r>
          </a:p>
          <a:p>
            <a:r>
              <a:rPr lang="en-CH" dirty="0"/>
              <a:t>Which refers to processing data inside the storage system</a:t>
            </a:r>
          </a:p>
          <a:p>
            <a:r>
              <a:rPr lang="en-GB" dirty="0"/>
              <a:t>W</a:t>
            </a:r>
            <a:r>
              <a:rPr lang="en-CH" dirty="0"/>
              <a:t>here it originally resides</a:t>
            </a:r>
          </a:p>
          <a:p>
            <a:r>
              <a:rPr lang="en-GB" dirty="0"/>
              <a:t>C</a:t>
            </a:r>
            <a:r>
              <a:rPr lang="en-CH" dirty="0"/>
              <a:t>an be a fundamental approach to address this data movement overhead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11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C00000"/>
                </a:solidFill>
                <a:latin typeface="Corbel" panose="020B0503020204020204" pitchFamily="34" charset="0"/>
              </a:rPr>
              <a:t>None of the Graph-based sequence analysis tools </a:t>
            </a:r>
            <a:br>
              <a:rPr lang="en-US" sz="1200" b="1" dirty="0">
                <a:solidFill>
                  <a:srgbClr val="C00000"/>
                </a:solidFill>
                <a:latin typeface="Corbel" panose="020B0503020204020204" pitchFamily="34" charset="0"/>
              </a:rPr>
            </a:br>
            <a:r>
              <a:rPr lang="en-US" sz="1200" b="1" dirty="0">
                <a:solidFill>
                  <a:srgbClr val="C00000"/>
                </a:solidFill>
                <a:latin typeface="Corbel" panose="020B0503020204020204" pitchFamily="34" charset="0"/>
              </a:rPr>
              <a:t>can run in storage due to SSD limits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C00000"/>
                </a:solidFill>
                <a:latin typeface="Corbel" panose="020B0503020204020204" pitchFamily="34" charset="0"/>
              </a:rPr>
              <a:t>And this challenge are exacerbated due to </a:t>
            </a:r>
            <a:r>
              <a:rPr lang="en-US" sz="1200" b="1" i="1" dirty="0">
                <a:solidFill>
                  <a:srgbClr val="C00000"/>
                </a:solidFill>
                <a:latin typeface="Corbel" panose="020B0503020204020204" pitchFamily="34" charset="0"/>
              </a:rPr>
              <a:t>Dependent and random accesses to the sequence graph</a:t>
            </a:r>
            <a:endParaRPr lang="en-GB" sz="12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C00000"/>
                </a:solidFill>
                <a:latin typeface="Corbel" panose="020B0503020204020204" pitchFamily="34" charset="0"/>
              </a:rPr>
              <a:t>The fact that genome graphs show </a:t>
            </a:r>
            <a:r>
              <a:rPr lang="en-US" sz="1200" b="1" i="1" dirty="0">
                <a:solidFill>
                  <a:srgbClr val="C00000"/>
                </a:solidFill>
                <a:latin typeface="Corbel" panose="020B0503020204020204" pitchFamily="34" charset="0"/>
              </a:rPr>
              <a:t>Different properties from conventional, non-genome graphs</a:t>
            </a:r>
            <a:endParaRPr lang="en-GB" sz="12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546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77056-56F9-4632-1B71-F0C599A60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3AA1E3-1AB4-FD3C-DEDB-CA0C8DF7F0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797983-14C5-03A3-965B-A010174813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By addressing these challenges, we introduce GRAINS…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631B2-69DA-7BAF-1B40-793D9985EC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25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AC9BD-AE64-2E0A-2501-0A80F7848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3B2397-06B9-6950-3EE0-2E395C4E2D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EA63D5-AA57-A109-922B-2430DA810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show that compared to the state-of-the-art software and hardware baselines,</a:t>
            </a:r>
          </a:p>
          <a:p>
            <a:endParaRPr lang="en-CH" dirty="0"/>
          </a:p>
          <a:p>
            <a:r>
              <a:rPr lang="en-CH" dirty="0"/>
              <a:t>GRAINS </a:t>
            </a:r>
            <a:r>
              <a:rPr lang="en-GB" dirty="0"/>
              <a:t>significantly improves performance, energy-efficiency, and cost-effectiveness of </a:t>
            </a:r>
          </a:p>
          <a:p>
            <a:r>
              <a:rPr lang="en-US" dirty="0"/>
              <a:t>Graph-based genome analysis</a:t>
            </a:r>
            <a:endParaRPr lang="en-CH" dirty="0"/>
          </a:p>
          <a:p>
            <a:endParaRPr lang="en-CH" dirty="0"/>
          </a:p>
          <a:p>
            <a:r>
              <a:rPr lang="en-CH" dirty="0"/>
              <a:t>2:45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A5B99F-A6B3-180F-810F-059241090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86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That was a brief overview of my talk. </a:t>
            </a:r>
            <a:r>
              <a:rPr lang="en-GB" dirty="0"/>
              <a:t>L</a:t>
            </a:r>
            <a:r>
              <a:rPr lang="en-CH" dirty="0"/>
              <a:t>et me tell you a little more about background on genome graphs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26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As mentioned before, Unlike traditional models, which represent genomic databases as a collection of disjoint, linear sequences, sequences in a graph are represented by graph walks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efficiently represent large-scale genome graphs, de Bruijn graphs have been widely adopted due to their great scalability as graph database entries grow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Here, I am showing an example of a de Bruijn graph, where each node is a unique k-mer (i.e., a subsequence of length k) that is observed in the input, </a:t>
            </a:r>
            <a:br>
              <a:rPr lang="en-GB" dirty="0"/>
            </a:br>
            <a:r>
              <a:rPr lang="en-GB" dirty="0"/>
              <a:t>and there is a directed edge from node u to node v if the suffix of length (k − 1)  of u is equal to the prefix of length (k −1) of v.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powerful representation enables storing the graph by only storing nodes or only storing edges, and representing the other one implicitly.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Also note that Each node’s </a:t>
            </a:r>
            <a:r>
              <a:rPr lang="en-GB" dirty="0" err="1"/>
              <a:t>color</a:t>
            </a:r>
            <a:r>
              <a:rPr lang="en-GB" dirty="0"/>
              <a:t> represents its metadata (which refers to the database entry it corresponds to).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 common strategy to reduce a de Bruijn graph’s size is to instead store its corresponding compacted de Bruijn graph, where all k-mers from a maximal non-branching path (called a </a:t>
            </a:r>
            <a:r>
              <a:rPr lang="en-GB" dirty="0" err="1"/>
              <a:t>unitig</a:t>
            </a:r>
            <a:r>
              <a:rPr lang="en-GB" dirty="0"/>
              <a:t>) are merged into a single node.</a:t>
            </a:r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44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Graph-based genome analysis involves querying reads against the graph </a:t>
            </a:r>
          </a:p>
          <a:p>
            <a:endParaRPr lang="en-GB" dirty="0"/>
          </a:p>
          <a:p>
            <a:r>
              <a:rPr lang="en-GB" dirty="0"/>
              <a:t>To this end, graph-based genome analysis tools first prepare input queries by extracting k-mers out of the reads</a:t>
            </a:r>
          </a:p>
          <a:p>
            <a:endParaRPr lang="en-GB" dirty="0"/>
          </a:p>
          <a:p>
            <a:r>
              <a:rPr lang="en-GB" dirty="0"/>
              <a:t>And query the graphs, which involves k-mer lookups and/or </a:t>
            </a:r>
          </a:p>
          <a:p>
            <a:r>
              <a:rPr lang="en-GB" dirty="0"/>
              <a:t>Read mapping, to find exact similarities and differences between reads against sub-sequences of the graph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764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Since graph-based genome analysis requires accessing large genome graph databases…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61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We </a:t>
            </a:r>
            <a:r>
              <a:rPr lang="en-GB" dirty="0"/>
              <a:t>perform a case study on the throughput of node-centric and edge-centric </a:t>
            </a:r>
            <a:r>
              <a:rPr lang="en-CH" sz="1200" dirty="0"/>
              <a:t>graph-based genome analysis tools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200" dirty="0"/>
              <a:t>with </a:t>
            </a:r>
            <a:r>
              <a:rPr lang="en-GB" sz="1200" dirty="0"/>
              <a:t>various state-of-the-art SSD configurations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We observe that compared to a hypothetical configuration with zero performance overhead due to storage I/O,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200" b="0" dirty="0">
                <a:solidFill>
                  <a:srgbClr val="C00000"/>
                </a:solidFill>
                <a:latin typeface="Corbel" panose="020B0503020204020204" pitchFamily="34" charset="0"/>
              </a:rPr>
              <a:t>I/O data movement causes significant performance overhead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H" sz="1200" b="0" dirty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200" b="0" dirty="0">
                <a:solidFill>
                  <a:srgbClr val="C00000"/>
                </a:solidFill>
                <a:latin typeface="Corbel" panose="020B0503020204020204" pitchFamily="34" charset="0"/>
              </a:rPr>
              <a:t>And this overhead increases as databases grow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478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b="1" dirty="0"/>
              <a:t>I/O overhead from moving large, low-reuse data is hard to avoid</a:t>
            </a:r>
          </a:p>
          <a:p>
            <a:r>
              <a:rPr lang="en-GB" dirty="0"/>
              <a:t>One might think it is possible to avoid this overhead by</a:t>
            </a:r>
          </a:p>
          <a:p>
            <a:r>
              <a:rPr lang="en-GB" dirty="0"/>
              <a:t>using sampling techniques to shrink database sizes</a:t>
            </a:r>
          </a:p>
          <a:p>
            <a:r>
              <a:rPr lang="en-GB" dirty="0"/>
              <a:t>However, this approach inevitably reduces accuracy to levels unacceptable for many use cases</a:t>
            </a:r>
          </a:p>
          <a:p>
            <a:endParaRPr lang="en-GB" dirty="0"/>
          </a:p>
          <a:p>
            <a:r>
              <a:rPr lang="en-GB" dirty="0"/>
              <a:t>Or another potential solution might seem to be</a:t>
            </a:r>
          </a:p>
          <a:p>
            <a:r>
              <a:rPr lang="en-GB" dirty="0"/>
              <a:t>Keeping all data required by graph-based genome analysis </a:t>
            </a:r>
          </a:p>
          <a:p>
            <a:r>
              <a:rPr lang="en-GB" dirty="0"/>
              <a:t>completely and always resident in main memory</a:t>
            </a:r>
          </a:p>
          <a:p>
            <a:r>
              <a:rPr lang="en-GB" dirty="0"/>
              <a:t>However, this is energy inefficient, costly, unscalable, and unsustainable due to two reasons</a:t>
            </a:r>
          </a:p>
          <a:p>
            <a:r>
              <a:rPr lang="en-GB" dirty="0"/>
              <a:t>First, the sizes of genome graph databases (which are already large) have been increasing rapidly.</a:t>
            </a:r>
          </a:p>
          <a:p>
            <a:r>
              <a:rPr lang="en-GB" dirty="0"/>
              <a:t>Second, regardless of the sizes of individual databases, different analyses need different databases, </a:t>
            </a:r>
          </a:p>
          <a:p>
            <a:r>
              <a:rPr lang="en-GB" dirty="0"/>
              <a:t>with information from different sets of genomes or with varying parameters. </a:t>
            </a:r>
          </a:p>
          <a:p>
            <a:r>
              <a:rPr lang="en-GB" dirty="0"/>
              <a:t>Therefore, it is inefficient and unsustainable to maintain all data required by all possible analyses in main memory at all times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88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Genome analysis plays key roles in many applications </a:t>
            </a:r>
          </a:p>
          <a:p>
            <a:r>
              <a:rPr lang="en-GB" dirty="0"/>
              <a:t>R</a:t>
            </a:r>
            <a:r>
              <a:rPr lang="en-CH" dirty="0"/>
              <a:t>elated to health</a:t>
            </a:r>
          </a:p>
          <a:p>
            <a:r>
              <a:rPr lang="en-GB" dirty="0"/>
              <a:t>L</a:t>
            </a:r>
            <a:r>
              <a:rPr lang="en-CH" dirty="0"/>
              <a:t>ife sciences </a:t>
            </a:r>
          </a:p>
          <a:p>
            <a:r>
              <a:rPr lang="en-GB" dirty="0"/>
              <a:t>A</a:t>
            </a:r>
            <a:r>
              <a:rPr lang="en-CH" dirty="0"/>
              <a:t>nd beyond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3417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Motivated by these points, </a:t>
            </a:r>
            <a:r>
              <a:rPr lang="en-GB" dirty="0"/>
              <a:t>Our Goal is to Improve graph-based genome analysis performance </a:t>
            </a:r>
          </a:p>
          <a:p>
            <a:r>
              <a:rPr lang="en-GB" dirty="0"/>
              <a:t>by reducing the large data movement overhead from the storage system  in a cost-effective manner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900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While storage-centric computing (SCC) can be a promising direction to achieve our goal by processing data directly inside the storage device,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400" b="1" dirty="0">
                <a:solidFill>
                  <a:srgbClr val="C00000"/>
                </a:solidFill>
              </a:rPr>
              <a:t>none of the existing approaches </a:t>
            </a:r>
            <a:r>
              <a:rPr lang="en-GB" sz="2400" dirty="0"/>
              <a:t>can be effectively implemented </a:t>
            </a:r>
          </a:p>
          <a:p>
            <a:pPr marL="0" indent="0">
              <a:lnSpc>
                <a:spcPct val="70000"/>
              </a:lnSpc>
              <a:spcAft>
                <a:spcPts val="1500"/>
              </a:spcAft>
              <a:buNone/>
            </a:pPr>
            <a:r>
              <a:rPr lang="en-GB" sz="2400" dirty="0"/>
              <a:t>as an SCC system due to </a:t>
            </a:r>
            <a:r>
              <a:rPr lang="en-GB" sz="2400" b="1" dirty="0">
                <a:solidFill>
                  <a:srgbClr val="C00000"/>
                </a:solidFill>
              </a:rPr>
              <a:t>limited hardware </a:t>
            </a:r>
            <a:r>
              <a:rPr lang="en-GB" sz="2400" dirty="0"/>
              <a:t>resources in the SSD such as </a:t>
            </a:r>
          </a:p>
          <a:p>
            <a:pPr lvl="1">
              <a:lnSpc>
                <a:spcPct val="70000"/>
              </a:lnSpc>
              <a:spcAft>
                <a:spcPts val="1000"/>
              </a:spcAft>
            </a:pPr>
            <a:r>
              <a:rPr lang="en-GB" dirty="0"/>
              <a:t>Long </a:t>
            </a:r>
            <a:r>
              <a:rPr lang="en-GB" b="1" dirty="0">
                <a:solidFill>
                  <a:srgbClr val="E04F39"/>
                </a:solidFill>
              </a:rPr>
              <a:t>latency of NAND flash </a:t>
            </a:r>
            <a:r>
              <a:rPr lang="en-GB" dirty="0"/>
              <a:t>chips</a:t>
            </a:r>
          </a:p>
          <a:p>
            <a:pPr lvl="1">
              <a:lnSpc>
                <a:spcPct val="70000"/>
              </a:lnSpc>
              <a:spcAft>
                <a:spcPts val="1000"/>
              </a:spcAft>
            </a:pPr>
            <a:r>
              <a:rPr lang="en-GB" dirty="0"/>
              <a:t>Limited </a:t>
            </a:r>
            <a:r>
              <a:rPr lang="en-GB" b="1" dirty="0">
                <a:solidFill>
                  <a:srgbClr val="E04F39"/>
                </a:solidFill>
              </a:rPr>
              <a:t>DRAM capacity</a:t>
            </a:r>
            <a:r>
              <a:rPr lang="en-GB" dirty="0">
                <a:solidFill>
                  <a:srgbClr val="E04F39"/>
                </a:solidFill>
              </a:rPr>
              <a:t> </a:t>
            </a:r>
            <a:r>
              <a:rPr lang="en-GB" dirty="0"/>
              <a:t>inside the SSD</a:t>
            </a:r>
          </a:p>
          <a:p>
            <a:pPr lvl="1">
              <a:lnSpc>
                <a:spcPct val="70000"/>
              </a:lnSpc>
              <a:spcAft>
                <a:spcPts val="1000"/>
              </a:spcAft>
            </a:pPr>
            <a:r>
              <a:rPr lang="en-GB" dirty="0"/>
              <a:t>And its limited bandwidth</a:t>
            </a:r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769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13D9E-AAE7-596D-B553-3288C8793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F07EF4-A56C-35CB-96C6-84DDD3F9D7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A26D64-489D-32F7-98CE-5E326B1CB4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All these limitations are pronounced due to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rgbClr val="C00000"/>
                </a:solidFill>
                <a:latin typeface="Corbel" panose="020B0503020204020204" pitchFamily="34" charset="0"/>
              </a:rPr>
              <a:t>Dependent and random accesses to the sequence graph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rgbClr val="C00000"/>
                </a:solidFill>
                <a:latin typeface="Corbel" panose="020B0503020204020204" pitchFamily="34" charset="0"/>
              </a:rPr>
              <a:t>Different properties that these graphs have from conventional, non-genome graphs</a:t>
            </a:r>
            <a:endParaRPr lang="en-GB" sz="1200" b="0" dirty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dirty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7E0B2-F5A9-A652-750B-43DFC2BB1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601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By addressing these challenges…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592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278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GRAINS's algorthim-architecture co-design consists of four key aspects...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159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543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Now, let me give a walkthrough of GRAINS’s steps, which involves</a:t>
            </a:r>
          </a:p>
          <a:p>
            <a:r>
              <a:rPr lang="en-GB" dirty="0"/>
              <a:t>I</a:t>
            </a:r>
            <a:r>
              <a:rPr lang="en-CH" dirty="0"/>
              <a:t>nput query preparation an</a:t>
            </a:r>
          </a:p>
          <a:p>
            <a:r>
              <a:rPr lang="en-GB" dirty="0"/>
              <a:t>G</a:t>
            </a:r>
            <a:r>
              <a:rPr lang="en-CH" dirty="0"/>
              <a:t>raph query</a:t>
            </a:r>
          </a:p>
          <a:p>
            <a:pPr marL="228600" indent="-228600">
              <a:buAutoNum type="arabicParenR"/>
            </a:pP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002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First, let’s take a look at data structures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213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GRAINS adopts a node-centric De Bruijn Graph representation based on an fast and space-efficient associative dictionary</a:t>
            </a:r>
          </a:p>
          <a:p>
            <a:r>
              <a:rPr lang="en-GB" dirty="0"/>
              <a:t>to compactly represent graph sequences and their associated </a:t>
            </a:r>
            <a:r>
              <a:rPr lang="en-GB" dirty="0" err="1"/>
              <a:t>colors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We store De Bruijn Graph’s </a:t>
            </a:r>
            <a:r>
              <a:rPr lang="en-GB" dirty="0" err="1"/>
              <a:t>unitigs</a:t>
            </a:r>
            <a:r>
              <a:rPr lang="en-GB" dirty="0"/>
              <a:t> as contiguous strings in a predetermined order, </a:t>
            </a:r>
          </a:p>
          <a:p>
            <a:r>
              <a:rPr lang="en-GB" dirty="0"/>
              <a:t>so that a k-mer occurring in any </a:t>
            </a:r>
            <a:r>
              <a:rPr lang="en-GB" dirty="0" err="1"/>
              <a:t>unitig</a:t>
            </a:r>
            <a:r>
              <a:rPr lang="en-GB" dirty="0"/>
              <a:t> can be quickly located using a minimal perfect hash function built for the set of k-mers. </a:t>
            </a:r>
          </a:p>
          <a:p>
            <a:endParaRPr lang="en-GB" dirty="0"/>
          </a:p>
          <a:p>
            <a:r>
              <a:rPr lang="en-GB" dirty="0"/>
              <a:t>The </a:t>
            </a:r>
            <a:r>
              <a:rPr lang="en-GB" dirty="0" err="1"/>
              <a:t>unitigs</a:t>
            </a:r>
            <a:r>
              <a:rPr lang="en-GB" dirty="0"/>
              <a:t> in Strings are indexed via Sizes and Offsets.</a:t>
            </a:r>
          </a:p>
          <a:p>
            <a:endParaRPr lang="en-GB" dirty="0"/>
          </a:p>
          <a:p>
            <a:r>
              <a:rPr lang="en-GB" dirty="0"/>
              <a:t>Consider a query k-mer g. </a:t>
            </a:r>
            <a:br>
              <a:rPr lang="en-GB" dirty="0"/>
            </a:br>
            <a:r>
              <a:rPr lang="en-GB" dirty="0"/>
              <a:t>First, its minimizer (i.e., the first m-mer with the smallest hash value) is extracted </a:t>
            </a:r>
          </a:p>
          <a:p>
            <a:endParaRPr lang="en-GB" dirty="0"/>
          </a:p>
          <a:p>
            <a:r>
              <a:rPr lang="en-GB" dirty="0"/>
              <a:t>Second, with the minimizer’s minimal perfect hash value, Sizes is indexed</a:t>
            </a:r>
            <a:br>
              <a:rPr lang="en-GB" dirty="0"/>
            </a:br>
            <a:endParaRPr lang="en-GB" dirty="0"/>
          </a:p>
          <a:p>
            <a:r>
              <a:rPr lang="en-GB" dirty="0"/>
              <a:t>Third, with the Sizes values, here 7, Offsets is indexed. </a:t>
            </a:r>
          </a:p>
          <a:p>
            <a:endParaRPr lang="en-GB" dirty="0"/>
          </a:p>
          <a:p>
            <a:r>
              <a:rPr lang="en-GB" dirty="0"/>
              <a:t>Fourth, with the Offsets values, Strings is indexed and a window of a specific length in Strings is checked to</a:t>
            </a:r>
          </a:p>
          <a:p>
            <a:r>
              <a:rPr lang="en-GB" dirty="0"/>
              <a:t>find the minimizer and check if the rest of the k-mer matches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67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get the organisms' genomic information</a:t>
            </a:r>
            <a:br>
              <a:rPr lang="en-GB" dirty="0"/>
            </a:br>
            <a:r>
              <a:rPr lang="en-GB" dirty="0"/>
              <a:t> encoded in their nucleotide sequences, </a:t>
            </a:r>
            <a:br>
              <a:rPr lang="en-GB" dirty="0"/>
            </a:br>
            <a:r>
              <a:rPr lang="en-GB" dirty="0"/>
              <a:t>such as DNA,</a:t>
            </a:r>
            <a:br>
              <a:rPr lang="en-GB" dirty="0"/>
            </a:br>
            <a:r>
              <a:rPr lang="en-GB" dirty="0"/>
              <a:t> into a digital format for analysis…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564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709B7-D58C-5A4C-A283-116427C82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64EF62-7892-2B9D-8DFA-E3994382C0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D1DE89-EE84-FD9C-46F6-26556028C8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GRAINS adopts a node-centric De Bruijn Graph representation based on an fast and space-efficient associative dictionary</a:t>
            </a:r>
          </a:p>
          <a:p>
            <a:r>
              <a:rPr lang="en-GB" dirty="0"/>
              <a:t>to compactly represent graph sequences and their associated </a:t>
            </a:r>
            <a:r>
              <a:rPr lang="en-GB" dirty="0" err="1"/>
              <a:t>colors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We store De Bruijn Graph’s </a:t>
            </a:r>
            <a:r>
              <a:rPr lang="en-GB" dirty="0" err="1"/>
              <a:t>unitigs</a:t>
            </a:r>
            <a:r>
              <a:rPr lang="en-GB" dirty="0"/>
              <a:t> as contiguous strings in a predetermined order, </a:t>
            </a:r>
          </a:p>
          <a:p>
            <a:r>
              <a:rPr lang="en-GB" dirty="0"/>
              <a:t>so that a k-mer occurring in any </a:t>
            </a:r>
            <a:r>
              <a:rPr lang="en-GB" dirty="0" err="1"/>
              <a:t>unitig</a:t>
            </a:r>
            <a:r>
              <a:rPr lang="en-GB" dirty="0"/>
              <a:t> can be quickly located using a minimal perfect hash function built for the set of k-mers. </a:t>
            </a:r>
          </a:p>
          <a:p>
            <a:endParaRPr lang="en-GB" dirty="0"/>
          </a:p>
          <a:p>
            <a:r>
              <a:rPr lang="en-GB" dirty="0"/>
              <a:t>The </a:t>
            </a:r>
            <a:r>
              <a:rPr lang="en-GB" dirty="0" err="1"/>
              <a:t>unitigs</a:t>
            </a:r>
            <a:r>
              <a:rPr lang="en-GB" dirty="0"/>
              <a:t> in Strings are indexed via Sizes and Offsets.</a:t>
            </a:r>
          </a:p>
          <a:p>
            <a:endParaRPr lang="en-GB" dirty="0"/>
          </a:p>
          <a:p>
            <a:r>
              <a:rPr lang="en-GB" dirty="0"/>
              <a:t>Consider a query k-mer g. </a:t>
            </a:r>
            <a:br>
              <a:rPr lang="en-GB" dirty="0"/>
            </a:br>
            <a:r>
              <a:rPr lang="en-GB" dirty="0"/>
              <a:t>First, its minimizer (i.e., the first m-mer with the smallest hash value) is extracted </a:t>
            </a:r>
          </a:p>
          <a:p>
            <a:endParaRPr lang="en-GB" dirty="0"/>
          </a:p>
          <a:p>
            <a:r>
              <a:rPr lang="en-GB" dirty="0"/>
              <a:t>Second, with the minimizer’s minimal perfect hash value, Sizes is indexed</a:t>
            </a:r>
            <a:br>
              <a:rPr lang="en-GB" dirty="0"/>
            </a:br>
            <a:endParaRPr lang="en-GB" dirty="0"/>
          </a:p>
          <a:p>
            <a:r>
              <a:rPr lang="en-GB" dirty="0"/>
              <a:t>Third, with the Sizes values, here 7, Offsets is indexed. </a:t>
            </a:r>
          </a:p>
          <a:p>
            <a:endParaRPr lang="en-GB" dirty="0"/>
          </a:p>
          <a:p>
            <a:r>
              <a:rPr lang="en-GB" dirty="0"/>
              <a:t>Fourth, with the Offsets values, Strings is indexed and a window of a specific length in Strings is checked to</a:t>
            </a:r>
          </a:p>
          <a:p>
            <a:r>
              <a:rPr lang="en-GB" dirty="0"/>
              <a:t>find the minimizer and check if the rest of the k-mer matches</a:t>
            </a:r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7EDC7-9A64-5B0C-57AA-16E767CC60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080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1FE97-F9A7-1692-A2E1-AB02912BB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77BB95-F017-43A4-99C9-B69ECF094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BB4547-0D49-AE04-08B1-A0478E836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storing colors, we use an approach where we sort the unitigs in Strings based on their colors</a:t>
            </a:r>
          </a:p>
          <a:p>
            <a:endParaRPr lang="en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use a simple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Bitmap to mark the start of each new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Colors are then the IDs pointing to the metadata for graph unitigs with those colors</a:t>
            </a:r>
          </a:p>
          <a:p>
            <a:endParaRPr lang="en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encoding efficiently stores repeated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low storage overhead</a:t>
            </a:r>
            <a:endParaRPr lang="en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9AB43-3B0A-7669-B973-42CB4C045E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848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Now let’s go through the first step: Input Query Preparation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2503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i="0" dirty="0"/>
              <a:t>In this step, </a:t>
            </a:r>
            <a:r>
              <a:rPr lang="en-GB" sz="1200" b="1" i="0" dirty="0"/>
              <a:t>GRAINS prepares reads for efficient queries in the next step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This step is performed in the</a:t>
            </a:r>
            <a:r>
              <a:rPr lang="en-GB" b="1" i="0" dirty="0"/>
              <a:t> </a:t>
            </a:r>
            <a:r>
              <a:rPr lang="en-GB" b="1" i="0" dirty="0">
                <a:solidFill>
                  <a:srgbClr val="FA8607"/>
                </a:solidFill>
              </a:rPr>
              <a:t>host system </a:t>
            </a:r>
            <a:r>
              <a:rPr lang="en-GB" i="0" dirty="0"/>
              <a:t>due to </a:t>
            </a:r>
            <a:r>
              <a:rPr lang="en-GB" b="1" i="0" dirty="0">
                <a:solidFill>
                  <a:srgbClr val="FA8607"/>
                </a:solidFill>
              </a:rPr>
              <a:t>large #writes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i="0" dirty="0">
              <a:solidFill>
                <a:srgbClr val="FA8607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FA8607"/>
                </a:solidFill>
              </a:rPr>
              <a:t>In this step, GRAINS performs: </a:t>
            </a:r>
            <a:endParaRPr lang="en-GB" sz="1200" b="1" i="0" dirty="0"/>
          </a:p>
          <a:p>
            <a:pPr marL="0" indent="0">
              <a:buNone/>
            </a:pPr>
            <a:r>
              <a:rPr lang="en-GB" sz="1400" b="1" i="0" dirty="0">
                <a:solidFill>
                  <a:srgbClr val="1D99E9"/>
                </a:solidFill>
                <a:latin typeface="Corbel" panose="020B0503020204020204" pitchFamily="34" charset="0"/>
              </a:rPr>
              <a:t>Cross-read k-mer batching </a:t>
            </a:r>
            <a:r>
              <a:rPr lang="en-GB" sz="1200" i="0" dirty="0">
                <a:solidFill>
                  <a:srgbClr val="1D99E9"/>
                </a:solidFill>
                <a:latin typeface="Corbel" panose="020B0503020204020204" pitchFamily="34" charset="0"/>
              </a:rPr>
              <a:t>to reduce #random accesses 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0" dirty="0">
                <a:solidFill>
                  <a:srgbClr val="1D99E9"/>
                </a:solidFill>
                <a:latin typeface="Corbel" panose="020B0503020204020204" pitchFamily="34" charset="0"/>
              </a:rPr>
              <a:t>Genome-graph-aware query reordering </a:t>
            </a:r>
            <a: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to improve access patterns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i="0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First, GRAIN extracts k-mers from query reads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Second, GRAINS performs Sizes lookup. We perform this step in the host system because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Sizes is significantly smaller than other sub-structures AND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CH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Looking up Sizes in the host system enables opportunities for efficient batching and compaction of queries</a:t>
            </a:r>
            <a:endParaRPr lang="en-GB" sz="1100" i="0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i="0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Third, GRAINS batches the k-mers based on their sizes values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i="0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Fourth, GRAINS sorts the k-mers based on their sizes values. </a:t>
            </a:r>
            <a:b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</a:br>
            <a: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during sorting, we further compact k-mers by exploiting the fact that consecutive k-mers sorted by Sizes share the same minimizer</a:t>
            </a:r>
            <a:b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</a:br>
            <a: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So, we store the minimizer once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i="0" dirty="0">
                <a:solidFill>
                  <a:srgbClr val="1D99E9"/>
                </a:solidFill>
                <a:latin typeface="Corbel" panose="020B0503020204020204" pitchFamily="34" charset="0"/>
              </a:rPr>
              <a:t>and keep only the differences, thereby significantly reducing the transferred data size</a:t>
            </a:r>
            <a:br>
              <a:rPr lang="en-CH" sz="1100" i="0" dirty="0">
                <a:solidFill>
                  <a:srgbClr val="1D99E9"/>
                </a:solidFill>
                <a:latin typeface="Corbel" panose="020B0503020204020204" pitchFamily="34" charset="0"/>
              </a:rPr>
            </a:br>
            <a:endParaRPr lang="en-CH" sz="1100" i="0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en-CH" sz="1100" i="0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n-CH" sz="1200" i="0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0" dirty="0"/>
          </a:p>
          <a:p>
            <a:endParaRPr lang="en-CH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679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Now, let’s go through the second step, Graph Query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614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512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6AB5C-48C3-C1F2-E898-F88AB487E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217C53-1A7A-24F5-E7FC-AEC6E59BA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D8DC6E-A726-BBA3-D7A7-7EAB0078A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F32C4-5D08-5B82-B798-00DC53228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66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0D35F-C21C-F4AD-A37A-F841CB613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D15755-80D9-6F65-85D6-81D873DC23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36E895-BFCC-3974-396D-9C86A3A53B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04C66-0679-4575-B313-86FE3176D4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521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E1B1E-249C-C8BA-0EFA-A70A9A8B5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E6A574-8597-71BF-BBB9-841B0D4FAE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B1364-B191-C593-B234-73D20A3C43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E23A4-1327-2838-CBE4-883289C3A6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767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let me show you an overview of GRAINS’s Offsets lookups.</a:t>
            </a:r>
          </a:p>
          <a:p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GRAINS receives Offsets indices and compacted k-mers from the host in chunks. </a:t>
            </a:r>
          </a:p>
          <a:p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a chunk is being analyzed inside the SSD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next </a:t>
            </a: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chunk is incoming from the host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orming an efficient pipeline between the host and the in-SSD executions</a:t>
            </a:r>
          </a:p>
          <a:p>
            <a:endParaRPr lang="en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the Sizes values are sorted by the host and Offsets are uniformly placed across flash dies, </a:t>
            </a:r>
            <a:b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Offsets lookups lead to sequential accesses that fully exploit the SSD’s internal bandwidth</a:t>
            </a:r>
          </a:p>
          <a:p>
            <a:endParaRPr lang="en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let’s look deeper inside a flash die</a:t>
            </a:r>
            <a:b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loading a page into a die’s page buffer, GRAINS applies an adopted light ECC to correct errors</a:t>
            </a:r>
            <a:b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in-flash processing units then select and extract only the targeted Offsets entry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send it to the controller,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avoiding the transfer of full pages. 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GRAINS caches the extracted values in internal DRAM for Strings queries, as we will see next.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716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rely on high-throughput sequencers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135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 dirty="0"/>
              <a:t>We aim for Strings accesses to fully exploit internal bandwidth as well</a:t>
            </a:r>
          </a:p>
          <a:p>
            <a:r>
              <a:rPr lang="en-GB" dirty="0">
                <a:solidFill>
                  <a:srgbClr val="C00000"/>
                </a:solidFill>
              </a:rPr>
              <a:t>However, unlike Offsets, the indices into Strings arrive unsorted</a:t>
            </a:r>
          </a:p>
          <a:p>
            <a:endParaRPr lang="en-GB" dirty="0">
              <a:solidFill>
                <a:srgbClr val="C00000"/>
              </a:solidFill>
            </a:endParaRPr>
          </a:p>
          <a:p>
            <a:r>
              <a:rPr lang="en-GB" dirty="0">
                <a:solidFill>
                  <a:srgbClr val="C00000"/>
                </a:solidFill>
              </a:rPr>
              <a:t>To address this challenge, </a:t>
            </a: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introduce a lightweight scheduler on the SSD controller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</a:t>
            </a: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hich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maintains a small per-die GRAINS Scheduler Table (GST) in the internal DRAM,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one row per Strings page. Each row stores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H" sz="1200" i="1" dirty="0">
                <a:solidFill>
                  <a:srgbClr val="7A62E7"/>
                </a:solidFill>
                <a:effectLst/>
                <a:latin typeface="Corbel" panose="020B0503020204020204" pitchFamily="34" charset="0"/>
              </a:rPr>
              <a:t> </a:t>
            </a:r>
            <a:r>
              <a:rPr lang="en-CH" sz="1200" b="1" i="1" dirty="0">
                <a:solidFill>
                  <a:srgbClr val="7A62E7"/>
                </a:solidFill>
                <a:effectLst/>
              </a:rPr>
              <a:t>1)</a:t>
            </a:r>
            <a:r>
              <a:rPr lang="en-CH" sz="1200" i="1" dirty="0">
                <a:solidFill>
                  <a:srgbClr val="7A62E7"/>
                </a:solidFill>
                <a:effectLst/>
                <a:latin typeface="Corbel" panose="020B0503020204020204" pitchFamily="34" charset="0"/>
              </a:rPr>
              <a:t> bit address in the page, </a:t>
            </a:r>
            <a:r>
              <a:rPr lang="en-CH" sz="1200" b="1" i="1" dirty="0">
                <a:solidFill>
                  <a:srgbClr val="7A62E7"/>
                </a:solidFill>
                <a:effectLst/>
              </a:rPr>
              <a:t>2)</a:t>
            </a:r>
            <a:r>
              <a:rPr lang="en-CH" sz="1200" i="1" dirty="0">
                <a:solidFill>
                  <a:srgbClr val="7A62E7"/>
                </a:solidFill>
                <a:effectLst/>
                <a:latin typeface="Corbel" panose="020B0503020204020204" pitchFamily="34" charset="0"/>
              </a:rPr>
              <a:t> compacted k-mer info, and </a:t>
            </a:r>
            <a:r>
              <a:rPr lang="en-CH" sz="1200" b="1" i="1" dirty="0">
                <a:solidFill>
                  <a:srgbClr val="7A62E7"/>
                </a:solidFill>
                <a:effectLst/>
              </a:rPr>
              <a:t>3) </a:t>
            </a:r>
            <a:r>
              <a:rPr lang="en-CH" sz="1200" i="1" dirty="0">
                <a:solidFill>
                  <a:srgbClr val="7A62E7"/>
                </a:solidFill>
                <a:effectLst/>
                <a:latin typeface="Corbel" panose="020B0503020204020204" pitchFamily="34" charset="0"/>
              </a:rPr>
              <a:t>an overflow flag and pointer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H" sz="1200" i="1" dirty="0">
              <a:solidFill>
                <a:srgbClr val="7A62E7"/>
              </a:solidFill>
              <a:effectLst/>
              <a:latin typeface="Corbel" panose="020B0503020204020204" pitchFamily="34" charset="0"/>
            </a:endParaRPr>
          </a:p>
          <a:p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GRAINS can store GSTs in the internal DRAM because of</a:t>
            </a:r>
            <a:b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 efficient address mapping, which frees most of the DRAM, AND</a:t>
            </a:r>
          </a:p>
          <a:p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 compact k-mer representation, which keeps GST entries small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030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0" kern="1200" dirty="0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When accessing Strings, GRAINS light scheduler schedules requests by simply reading one row per each GST sequentially</a:t>
            </a:r>
          </a:p>
          <a:p>
            <a:r>
              <a:rPr lang="en-GB" sz="1200" i="0" kern="1200" dirty="0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and issuing requests across all dies and planes in a round-robin manner.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naturally coalesces requests to the same page and avoids redundant page accesses AND</a:t>
            </a:r>
            <a:endParaRPr lang="en-GB" sz="1200" i="0" kern="1200" dirty="0">
              <a:solidFill>
                <a:srgbClr val="7A62E7"/>
              </a:solidFill>
              <a:effectLst/>
              <a:latin typeface="Corbel" panose="020B0503020204020204" pitchFamily="34" charset="0"/>
              <a:ea typeface="+mn-ea"/>
              <a:cs typeface="+mn-cs"/>
            </a:endParaRPr>
          </a:p>
          <a:p>
            <a:r>
              <a:rPr lang="en-US" sz="1200" i="0" kern="1200" dirty="0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Maximizes die-level parallelism, without relying on sorting accelerators</a:t>
            </a:r>
          </a:p>
          <a:p>
            <a:endParaRPr lang="en-US" sz="1200" i="0" kern="1200" dirty="0">
              <a:solidFill>
                <a:srgbClr val="7A62E7"/>
              </a:solidFill>
              <a:effectLst/>
              <a:latin typeface="Corbel" panose="020B0503020204020204" pitchFamily="34" charset="0"/>
              <a:ea typeface="+mn-ea"/>
              <a:cs typeface="+mn-cs"/>
            </a:endParaRPr>
          </a:p>
          <a:p>
            <a:r>
              <a:rPr lang="en-US" sz="1200" i="0" kern="1200" dirty="0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Next, again looking deeper into the flash die</a:t>
            </a:r>
          </a:p>
          <a:p>
            <a:endParaRPr lang="en-US" sz="1200" i="0" kern="1200" dirty="0">
              <a:solidFill>
                <a:srgbClr val="7A62E7"/>
              </a:solidFill>
              <a:effectLst/>
              <a:latin typeface="Corbel" panose="020B0503020204020204" pitchFamily="34" charset="0"/>
              <a:ea typeface="+mn-ea"/>
              <a:cs typeface="+mn-cs"/>
            </a:endParaRPr>
          </a:p>
          <a:p>
            <a:r>
              <a:rPr lang="en-US" sz="1200" i="0" kern="1200" dirty="0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GRAINS reads the corresponding Strings page, </a:t>
            </a:r>
            <a:br>
              <a:rPr lang="en-US" sz="1200" i="0" kern="1200" dirty="0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</a:br>
            <a:r>
              <a:rPr lang="en-US" sz="1200" i="0" kern="1200" dirty="0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and after ECCLITE, </a:t>
            </a:r>
          </a:p>
          <a:p>
            <a:r>
              <a:rPr lang="en-US" sz="1200" i="0" kern="1200" dirty="0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the in-flash processing unit finds the matching </a:t>
            </a:r>
            <a:r>
              <a:rPr lang="en-US" sz="1200" i="0" kern="1200" dirty="0" err="1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unitig</a:t>
            </a:r>
            <a:r>
              <a:rPr lang="en-US" sz="1200" i="0" kern="1200" dirty="0">
                <a:solidFill>
                  <a:srgbClr val="7A62E7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 IDs and sends to the internal DRAM </a:t>
            </a:r>
          </a:p>
          <a:p>
            <a:endParaRPr lang="en-US" sz="1200" i="0" kern="1200" dirty="0">
              <a:solidFill>
                <a:srgbClr val="7A62E7"/>
              </a:solidFill>
              <a:effectLst/>
              <a:latin typeface="Corbel" panose="020B0503020204020204" pitchFamily="34" charset="0"/>
              <a:ea typeface="+mn-ea"/>
              <a:cs typeface="+mn-cs"/>
            </a:endParaRPr>
          </a:p>
          <a:p>
            <a:endParaRPr lang="en-US" sz="1200" i="0" kern="1200" dirty="0">
              <a:solidFill>
                <a:srgbClr val="7A62E7"/>
              </a:solidFill>
              <a:effectLst/>
              <a:latin typeface="Corbel" panose="020B0503020204020204" pitchFamily="34" charset="0"/>
              <a:ea typeface="+mn-ea"/>
              <a:cs typeface="+mn-cs"/>
            </a:endParaRPr>
          </a:p>
          <a:p>
            <a:endParaRPr lang="en-US" sz="1200" i="0" kern="1200" dirty="0">
              <a:solidFill>
                <a:srgbClr val="7A62E7"/>
              </a:solidFill>
              <a:effectLst/>
              <a:latin typeface="Corbel" panose="020B0503020204020204" pitchFamily="34" charset="0"/>
              <a:ea typeface="+mn-ea"/>
              <a:cs typeface="+mn-cs"/>
            </a:endParaRPr>
          </a:p>
          <a:p>
            <a:endParaRPr lang="en-CH" sz="1200" i="0" kern="1200" dirty="0">
              <a:solidFill>
                <a:srgbClr val="7A62E7"/>
              </a:solidFill>
              <a:effectLst/>
              <a:latin typeface="Corbel" panose="020B0503020204020204" pitchFamily="34" charset="0"/>
              <a:ea typeface="+mn-ea"/>
              <a:cs typeface="+mn-cs"/>
            </a:endParaRPr>
          </a:p>
          <a:p>
            <a:pPr marL="228600" indent="-228600">
              <a:buAutoNum type="arabicParenR"/>
            </a:pPr>
            <a:endParaRPr lang="en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H" dirty="0">
              <a:solidFill>
                <a:srgbClr val="C00000"/>
              </a:solidFill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5685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For each k-mer matching a </a:t>
            </a:r>
            <a:r>
              <a:rPr lang="en-GB" sz="1200" dirty="0" err="1"/>
              <a:t>unitig</a:t>
            </a:r>
            <a:r>
              <a:rPr lang="en-GB" sz="1200" dirty="0"/>
              <a:t> in Strings, GRAINS retrieves the </a:t>
            </a:r>
            <a:r>
              <a:rPr lang="en-GB" sz="1200" dirty="0" err="1"/>
              <a:t>color</a:t>
            </a:r>
            <a:r>
              <a:rPr lang="en-GB" sz="1200" dirty="0"/>
              <a:t> of that </a:t>
            </a:r>
            <a:r>
              <a:rPr lang="en-GB" sz="1200" dirty="0" err="1"/>
              <a:t>unitig</a:t>
            </a:r>
            <a:r>
              <a:rPr lang="en-GB" sz="1200" dirty="0"/>
              <a:t> </a:t>
            </a:r>
          </a:p>
          <a:p>
            <a:endParaRPr lang="en-GB" sz="1200" dirty="0"/>
          </a:p>
          <a:p>
            <a:r>
              <a:rPr lang="en-GB" sz="1200" dirty="0"/>
              <a:t>Retrieved </a:t>
            </a:r>
            <a:r>
              <a:rPr lang="en-GB" sz="1200" dirty="0" err="1"/>
              <a:t>colors</a:t>
            </a:r>
            <a:r>
              <a:rPr lang="en-GB" sz="1200" dirty="0"/>
              <a:t> are returned to the host, </a:t>
            </a:r>
            <a:br>
              <a:rPr lang="en-GB" sz="1200" dirty="0"/>
            </a:br>
            <a:r>
              <a:rPr lang="en-GB" sz="1200" dirty="0"/>
              <a:t>where each </a:t>
            </a:r>
            <a:r>
              <a:rPr lang="en-GB" sz="1200" dirty="0" err="1"/>
              <a:t>color</a:t>
            </a:r>
            <a:r>
              <a:rPr lang="en-GB" sz="1200" dirty="0"/>
              <a:t> identifies the database entries (e.g., species or samples) containing the matched sequence</a:t>
            </a:r>
            <a:endParaRPr lang="en-CH" sz="1200" dirty="0"/>
          </a:p>
          <a:p>
            <a:endParaRPr lang="en-GB" sz="1200" dirty="0"/>
          </a:p>
          <a:p>
            <a:r>
              <a:rPr lang="en-GB" sz="1200" dirty="0"/>
              <a:t>I invite you to check the paper for more design details for this step</a:t>
            </a:r>
            <a:endParaRPr lang="en-CH" sz="1200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0044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Similary, more FTL design details are in the paper.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021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Now, let’s go through evaluations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875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We model performance, energy, and power of the systems based on 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each hardware-based and software-based component</a:t>
            </a:r>
          </a:p>
          <a:p>
            <a:endParaRPr lang="en-GB" dirty="0"/>
          </a:p>
          <a:p>
            <a:r>
              <a:rPr lang="en-GB" dirty="0"/>
              <a:t>We valuate the following baselines:</a:t>
            </a:r>
          </a:p>
          <a:p>
            <a:r>
              <a:rPr lang="en-GB" dirty="0"/>
              <a:t>...</a:t>
            </a:r>
          </a:p>
          <a:p>
            <a:endParaRPr lang="en-GB" dirty="0"/>
          </a:p>
          <a:p>
            <a:r>
              <a:rPr lang="en-GB" dirty="0"/>
              <a:t>We evaluate these tools on systems with different state-of-the-art SSD configurations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340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evaluate two graph-based genome analysis tasks</a:t>
            </a:r>
          </a:p>
          <a:p>
            <a:r>
              <a:rPr lang="en-CH" dirty="0"/>
              <a:t>on querying samples of varying sizes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15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observe that on systems with both types of SSDs</a:t>
            </a:r>
          </a:p>
          <a:p>
            <a:r>
              <a:rPr lang="en-CH" dirty="0"/>
              <a:t>GRAINS provides significant speedups compared to both software baselines</a:t>
            </a:r>
          </a:p>
          <a:p>
            <a:r>
              <a:rPr lang="en-CH" dirty="0"/>
              <a:t>While also significantly improving energy efficiency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856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Similarly, we observe large performance and energy benefits compared to the hardware baseline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7024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Next, I am going to show you the impact of GRAINS on system cost efficiency</a:t>
            </a:r>
            <a:br>
              <a:rPr lang="en-CH" dirty="0"/>
            </a:br>
            <a:r>
              <a:rPr lang="en-CH" dirty="0"/>
              <a:t>Consider a cost-optimized system </a:t>
            </a:r>
            <a:r>
              <a:rPr lang="en-GB" sz="1200" dirty="0"/>
              <a:t>with PCIe Gen4 SSD and </a:t>
            </a:r>
            <a:r>
              <a:rPr lang="en-GB" sz="1200" dirty="0">
                <a:latin typeface="+mn-lt"/>
              </a:rPr>
              <a:t>64</a:t>
            </a:r>
            <a:r>
              <a:rPr lang="en-GB" sz="1200" dirty="0"/>
              <a:t>-GB DRAM</a:t>
            </a:r>
          </a:p>
          <a:p>
            <a:r>
              <a:rPr lang="en-CH" dirty="0"/>
              <a:t>a performance-optimized system </a:t>
            </a:r>
            <a:r>
              <a:rPr lang="en-GB" sz="1200" dirty="0"/>
              <a:t>with PCIe Gen5 SSD and </a:t>
            </a:r>
            <a:r>
              <a:rPr lang="en-GB" sz="1200" dirty="0">
                <a:latin typeface="+mn-lt"/>
              </a:rPr>
              <a:t>1-TB</a:t>
            </a:r>
            <a:r>
              <a:rPr lang="en-GB" sz="1200" dirty="0"/>
              <a:t> DRAM</a:t>
            </a:r>
            <a:br>
              <a:rPr lang="en-GB" sz="1200" dirty="0"/>
            </a:br>
            <a:br>
              <a:rPr lang="en-GB" sz="1200" dirty="0"/>
            </a:br>
            <a:r>
              <a:rPr lang="en-GB" sz="1200" dirty="0"/>
              <a:t>We compare baselines on both systems with GRAINS on the cost-optimized system </a:t>
            </a:r>
          </a:p>
          <a:p>
            <a:r>
              <a:rPr lang="en-GB" sz="1200" dirty="0"/>
              <a:t>And observe that GRAINS provides large benefits when compared to baselines on the cost-optimized system </a:t>
            </a:r>
          </a:p>
          <a:p>
            <a:endParaRPr lang="en-GB" sz="1200" dirty="0"/>
          </a:p>
          <a:p>
            <a:r>
              <a:rPr lang="en-GB" sz="1200" dirty="0"/>
              <a:t>And we also observe that GRAINS outperforms the baselines</a:t>
            </a:r>
          </a:p>
          <a:p>
            <a:r>
              <a:rPr lang="en-GB" sz="1200" dirty="0"/>
              <a:t>even when running on a much less costly system</a:t>
            </a:r>
          </a:p>
          <a:p>
            <a:endParaRPr lang="en-GB" sz="1200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9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Sequencing technologies </a:t>
            </a:r>
          </a:p>
          <a:p>
            <a:r>
              <a:rPr lang="en-GB" dirty="0"/>
              <a:t>extract smaller fragments of the original DNA sequence, known as reads</a:t>
            </a:r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53411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7058C-0815-2659-F4F6-5D6382435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CDC836-37BE-2798-6732-85937332E8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5A95D4-BAAA-AB83-AE9F-C588947EE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Next, I am going to show you the impact of GRAINS on system cost efficiency</a:t>
            </a:r>
            <a:br>
              <a:rPr lang="en-CH" dirty="0"/>
            </a:br>
            <a:r>
              <a:rPr lang="en-CH" dirty="0"/>
              <a:t>Consider a cost-optimized system </a:t>
            </a:r>
            <a:r>
              <a:rPr lang="en-GB" sz="1200" dirty="0"/>
              <a:t>with PCIe Gen4 SSD and </a:t>
            </a:r>
            <a:r>
              <a:rPr lang="en-GB" sz="1200" dirty="0">
                <a:latin typeface="+mn-lt"/>
              </a:rPr>
              <a:t>64</a:t>
            </a:r>
            <a:r>
              <a:rPr lang="en-GB" sz="1200" dirty="0"/>
              <a:t>-GB DRAM</a:t>
            </a:r>
          </a:p>
          <a:p>
            <a:r>
              <a:rPr lang="en-CH" dirty="0"/>
              <a:t>a performance-optimized system </a:t>
            </a:r>
            <a:r>
              <a:rPr lang="en-GB" sz="1200" dirty="0"/>
              <a:t>with PCIe Gen5 SSD and </a:t>
            </a:r>
            <a:r>
              <a:rPr lang="en-GB" sz="1200" dirty="0">
                <a:latin typeface="+mn-lt"/>
              </a:rPr>
              <a:t>1-TB</a:t>
            </a:r>
            <a:r>
              <a:rPr lang="en-GB" sz="1200" dirty="0"/>
              <a:t> DRAM</a:t>
            </a:r>
            <a:br>
              <a:rPr lang="en-GB" sz="1200" dirty="0"/>
            </a:br>
            <a:br>
              <a:rPr lang="en-GB" sz="1200" dirty="0"/>
            </a:br>
            <a:r>
              <a:rPr lang="en-GB" sz="1200" dirty="0"/>
              <a:t>We compare baselines on both systems with GRAINS on the cost-optimized system </a:t>
            </a:r>
          </a:p>
          <a:p>
            <a:r>
              <a:rPr lang="en-GB" sz="1200" dirty="0"/>
              <a:t>And observe that GRAINS provides large benefits when compared to baselines on the cost-optimized system </a:t>
            </a:r>
          </a:p>
          <a:p>
            <a:endParaRPr lang="en-GB" sz="1200" dirty="0"/>
          </a:p>
          <a:p>
            <a:r>
              <a:rPr lang="en-GB" sz="1200" dirty="0"/>
              <a:t>And we also observe that GRAINS outperforms the baselines</a:t>
            </a:r>
          </a:p>
          <a:p>
            <a:r>
              <a:rPr lang="en-GB" sz="1200" dirty="0"/>
              <a:t>even when running on a much less costly system</a:t>
            </a:r>
          </a:p>
          <a:p>
            <a:endParaRPr lang="en-GB" sz="1200" dirty="0"/>
          </a:p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F10DAB-A198-0855-1AB4-1363722F24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3577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Based on </a:t>
            </a:r>
            <a:r>
              <a:rPr lang="en-GB" sz="1200" b="1" dirty="0">
                <a:solidFill>
                  <a:srgbClr val="1982C3"/>
                </a:solidFill>
              </a:rPr>
              <a:t>Synthesis</a:t>
            </a:r>
            <a:r>
              <a:rPr lang="en-GB" sz="1200" dirty="0"/>
              <a:t> of </a:t>
            </a:r>
            <a:r>
              <a:rPr lang="en-GB" sz="1200" b="1" dirty="0">
                <a:solidFill>
                  <a:srgbClr val="1982C3"/>
                </a:solidFill>
              </a:rPr>
              <a:t>GRAINS’s</a:t>
            </a:r>
            <a:r>
              <a:rPr lang="en-GB" sz="1200" b="1" dirty="0">
                <a:solidFill>
                  <a:schemeClr val="accent5"/>
                </a:solidFill>
              </a:rPr>
              <a:t> </a:t>
            </a:r>
            <a:r>
              <a:rPr lang="en-GB" sz="1200" b="1" dirty="0">
                <a:solidFill>
                  <a:srgbClr val="1A82C4"/>
                </a:solidFill>
              </a:rPr>
              <a:t>hardware units</a:t>
            </a: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We observe that </a:t>
            </a:r>
            <a:br>
              <a:rPr lang="en-GB" sz="1200" dirty="0"/>
            </a:br>
            <a:r>
              <a:rPr lang="en-GB" sz="1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On-controller logic units are </a:t>
            </a:r>
            <a:r>
              <a:rPr lang="en-GB" sz="1200" b="1" kern="0" dirty="0">
                <a:solidFill>
                  <a:srgbClr val="629B3C"/>
                </a:solidFill>
              </a:rPr>
              <a:t>only a small fraction</a:t>
            </a:r>
            <a:r>
              <a:rPr lang="en-GB" sz="1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 of the four cores on an SSD controller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u="none" strike="noStrike" kern="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</a:rPr>
              <a:t>And</a:t>
            </a:r>
            <a:br>
              <a:rPr kumimoji="0" lang="en-GB" sz="1200" b="1" u="none" strike="noStrike" kern="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lang="en-GB" sz="1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On-die logic units take only also a very small fraction of the flash die’s area </a:t>
            </a:r>
            <a:br>
              <a:rPr lang="en-GB" sz="1200" b="1" kern="0" dirty="0">
                <a:solidFill>
                  <a:srgbClr val="629B3C"/>
                </a:solidFill>
                <a:latin typeface="Corbel" panose="020B0503020204020204" pitchFamily="34" charset="0"/>
              </a:rPr>
            </a:br>
            <a:r>
              <a:rPr lang="en-GB" sz="1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and fit well within its power budget</a:t>
            </a:r>
            <a:endParaRPr kumimoji="0" lang="en-GB" sz="1200" b="1" u="none" strike="noStrike" kern="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u="none" strike="noStrike" kern="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5203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There are may more results in the paper, that I invite you to check, such 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60005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260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993C4-D526-F1E5-B467-C5ACBBBB6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267EA6-BD0D-04AE-F1B8-DC77477F4F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69FA3C-9F30-C732-F8FF-6A2B1984B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780CEE-36B2-3A93-7BE3-FC4E026457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76789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D0D47-F3DB-071C-9726-9405878F3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28B4D4-5F1F-6DBD-17BB-F1151B575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B33CC0-E310-E1D4-D783-75F2ACA92F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Next, we evaluate GRAINS when integrated </a:t>
            </a:r>
            <a:r>
              <a:rPr lang="en-CH" sz="1200" dirty="0"/>
              <a:t>with a state-of-the-art graph alignment accelerator, SeGraM </a:t>
            </a:r>
          </a:p>
          <a:p>
            <a:r>
              <a:rPr lang="en-GB" sz="1200" dirty="0"/>
              <a:t>A</a:t>
            </a:r>
            <a:r>
              <a:rPr lang="en-CH" sz="1200" dirty="0"/>
              <a:t>nd show that GRAINS integrated with SeGraM significantly outperforms other baselines integrated with SeGraM</a:t>
            </a:r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DBDFB7-E476-6128-8119-A7157F5BB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411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A set of reads sequenced from an organism, called a read set</a:t>
            </a:r>
          </a:p>
          <a:p>
            <a:r>
              <a:rPr lang="en-CH" dirty="0"/>
              <a:t>Then goes through genome analysis</a:t>
            </a:r>
          </a:p>
          <a:p>
            <a:r>
              <a:rPr lang="en-CH" dirty="0"/>
              <a:t>Which involves looking up the reads</a:t>
            </a:r>
          </a:p>
          <a:p>
            <a:r>
              <a:rPr lang="en-GB" dirty="0"/>
              <a:t>I</a:t>
            </a:r>
            <a:r>
              <a:rPr lang="en-CH" dirty="0"/>
              <a:t>n a reference genome or</a:t>
            </a:r>
          </a:p>
          <a:p>
            <a:r>
              <a:rPr lang="en-GB" dirty="0"/>
              <a:t>In Large-Scale Databases  (e.g., containing reference genomes  from many species or previously sequenced samples)</a:t>
            </a:r>
            <a:br>
              <a:rPr lang="en-GB" dirty="0"/>
            </a:br>
            <a:r>
              <a:rPr lang="en-GB" dirty="0"/>
              <a:t>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1658FF"/>
                </a:solidFill>
                <a:latin typeface="Corbel" panose="020B0503020204020204" pitchFamily="34" charset="0"/>
              </a:rPr>
              <a:t>Determine species or genomic features </a:t>
            </a:r>
            <a:r>
              <a:rPr lang="en-GB" sz="1200" i="1" dirty="0">
                <a:latin typeface="Corbel" panose="020B0503020204020204" pitchFamily="34" charset="0"/>
              </a:rPr>
              <a:t>present</a:t>
            </a:r>
            <a:r>
              <a:rPr lang="en-GB" sz="1200" i="1" dirty="0">
                <a:solidFill>
                  <a:srgbClr val="1658FF"/>
                </a:solidFill>
                <a:latin typeface="Corbel" panose="020B0503020204020204" pitchFamily="34" charset="0"/>
              </a:rPr>
              <a:t> </a:t>
            </a:r>
            <a:r>
              <a:rPr lang="en-GB" sz="1200" i="1" dirty="0">
                <a:latin typeface="Corbel" panose="020B0503020204020204" pitchFamily="34" charset="0"/>
              </a:rPr>
              <a:t>in the sample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1658FF"/>
                </a:solidFill>
                <a:latin typeface="Corbel" panose="020B0503020204020204" pitchFamily="34" charset="0"/>
              </a:rPr>
              <a:t>Find differences </a:t>
            </a:r>
            <a:r>
              <a:rPr lang="en-GB" sz="1200" i="1" dirty="0">
                <a:latin typeface="Corbel" panose="020B0503020204020204" pitchFamily="34" charset="0"/>
              </a:rPr>
              <a:t>from genomes in the reference genome or database</a:t>
            </a:r>
            <a:endParaRPr lang="en-CH" sz="1200" i="1" dirty="0">
              <a:latin typeface="Corbel" panose="020B0503020204020204" pitchFamily="34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51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B476E-8B3D-62FA-D38F-AF48294FB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65A904-E8EC-FA05-E856-CCA5698C1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89F700-90F4-3AEB-AAA8-2D496D3B05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Unlike traditional models, which represent genomic databases as a collection of disjoint, linear sequences, sequences in a graph are represented by graph walks</a:t>
            </a:r>
          </a:p>
          <a:p>
            <a:endParaRPr lang="en-GB" dirty="0"/>
          </a:p>
          <a:p>
            <a:r>
              <a:rPr lang="en-GB" dirty="0"/>
              <a:t>And that leads to a powerful and efficient representation of genomic data due to </a:t>
            </a:r>
            <a:br>
              <a:rPr lang="en-GB" dirty="0"/>
            </a:br>
            <a:r>
              <a:rPr lang="en-GB" dirty="0"/>
              <a:t>great expressive power of graph topology and</a:t>
            </a:r>
          </a:p>
          <a:p>
            <a:r>
              <a:rPr lang="en-GB" dirty="0"/>
              <a:t>its compact representation</a:t>
            </a:r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72FEF-DD38-8034-8A9A-E5D612EF3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518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Which are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Critical for enabling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658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massive, population-scale analyses 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1658FF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Due to large sizes of genome graph databases,</a:t>
            </a:r>
          </a:p>
          <a:p>
            <a:r>
              <a:rPr lang="en-CH" dirty="0"/>
              <a:t>Graph-based genome analysis incurs large data movement overheads from the storage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0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4432-8C5A-94BB-1F22-56FCC5E1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C4A8F-E437-119C-8A02-EC7AAFAD1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7E132-3BE0-BA52-0BEA-33ED01F3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4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Lato Black" panose="020F0502020204030203" pitchFamily="34" charset="77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" panose="020F0502020204030203" pitchFamily="34" charset="77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Lato" panose="020F0502020204030203" pitchFamily="34" charset="77"/>
                <a:cs typeface="Segoe UI" panose="020B0502040204020203" pitchFamily="34" charset="0"/>
              </a:defRPr>
            </a:lvl2pPr>
            <a:lvl3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3pPr>
            <a:lvl4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4pPr>
            <a:lvl5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45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8D608F-9B33-9B70-A049-09B61170A279}"/>
              </a:ext>
            </a:extLst>
          </p:cNvPr>
          <p:cNvSpPr/>
          <p:nvPr userDrawn="1"/>
        </p:nvSpPr>
        <p:spPr>
          <a:xfrm>
            <a:off x="130629" y="6466114"/>
            <a:ext cx="930728" cy="391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49673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6396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  <a:prstGeom prst="rect">
            <a:avLst/>
          </a:prstGeom>
          <a:solidFill>
            <a:srgbClr val="FAF8F4"/>
          </a:solidFill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3600" b="1">
                <a:solidFill>
                  <a:srgbClr val="2E6F6A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60" y="1028434"/>
            <a:ext cx="8798061" cy="5377521"/>
          </a:xfrm>
          <a:prstGeom prst="rect">
            <a:avLst/>
          </a:prstGeom>
        </p:spPr>
        <p:txBody>
          <a:bodyPr/>
          <a:lstStyle>
            <a:lvl1pPr marL="187200" indent="-187200">
              <a:buClr>
                <a:schemeClr val="tx1"/>
              </a:buClr>
              <a:tabLst/>
              <a:defRPr sz="2800">
                <a:latin typeface="Corbel" panose="020B0503020204020204" pitchFamily="34" charset="0"/>
              </a:defRPr>
            </a:lvl1pPr>
            <a:lvl2pPr marL="311150" indent="-187200">
              <a:buFont typeface="Cambria" panose="02040503050406030204" pitchFamily="18" charset="0"/>
              <a:buChar char="-"/>
              <a:tabLst/>
              <a:defRPr sz="2400">
                <a:latin typeface="Corbel" panose="020B0503020204020204" pitchFamily="34" charset="0"/>
              </a:defRPr>
            </a:lvl2pPr>
            <a:lvl3pPr marL="533400" indent="-187200">
              <a:buClr>
                <a:schemeClr val="tx1"/>
              </a:buClr>
              <a:tabLst/>
              <a:defRPr sz="2400">
                <a:latin typeface="Corbel" panose="020B0503020204020204" pitchFamily="34" charset="0"/>
              </a:defRPr>
            </a:lvl3pPr>
            <a:lvl4pPr indent="-187200">
              <a:defRPr sz="2400">
                <a:latin typeface="Corbel" panose="020B0503020204020204" pitchFamily="34" charset="0"/>
              </a:defRPr>
            </a:lvl4pPr>
            <a:lvl5pPr indent="-187200">
              <a:defRPr sz="2400"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>
                <a:latin typeface="+mn-lt"/>
              </a:rPr>
              <a:pPr/>
              <a:t>‹#›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606EE2-43C6-804A-8B76-A8A2C6424C76}"/>
              </a:ext>
            </a:extLst>
          </p:cNvPr>
          <p:cNvCxnSpPr/>
          <p:nvPr userDrawn="1"/>
        </p:nvCxnSpPr>
        <p:spPr>
          <a:xfrm>
            <a:off x="0" y="790141"/>
            <a:ext cx="9144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ikdörtgen 22">
            <a:extLst>
              <a:ext uri="{FF2B5EF4-FFF2-40B4-BE49-F238E27FC236}">
                <a16:creationId xmlns:a16="http://schemas.microsoft.com/office/drawing/2014/main" id="{A0F3D4B5-99B4-7A21-3818-5ED5D8EED2CC}"/>
              </a:ext>
            </a:extLst>
          </p:cNvPr>
          <p:cNvSpPr/>
          <p:nvPr userDrawn="1"/>
        </p:nvSpPr>
        <p:spPr>
          <a:xfrm>
            <a:off x="9489406" y="4991189"/>
            <a:ext cx="849085" cy="466531"/>
          </a:xfrm>
          <a:prstGeom prst="rect">
            <a:avLst/>
          </a:prstGeom>
          <a:solidFill>
            <a:srgbClr val="0160A0"/>
          </a:solidFill>
          <a:ln>
            <a:solidFill>
              <a:srgbClr val="016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6" name="Dikdörtgen 23">
            <a:extLst>
              <a:ext uri="{FF2B5EF4-FFF2-40B4-BE49-F238E27FC236}">
                <a16:creationId xmlns:a16="http://schemas.microsoft.com/office/drawing/2014/main" id="{D04D16E7-3A54-7443-DC39-F24C93ACF66A}"/>
              </a:ext>
            </a:extLst>
          </p:cNvPr>
          <p:cNvSpPr/>
          <p:nvPr userDrawn="1"/>
        </p:nvSpPr>
        <p:spPr>
          <a:xfrm>
            <a:off x="9489406" y="5700255"/>
            <a:ext cx="849085" cy="466531"/>
          </a:xfrm>
          <a:prstGeom prst="rect">
            <a:avLst/>
          </a:prstGeom>
          <a:solidFill>
            <a:srgbClr val="7A62E7"/>
          </a:solidFill>
          <a:ln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24">
            <a:extLst>
              <a:ext uri="{FF2B5EF4-FFF2-40B4-BE49-F238E27FC236}">
                <a16:creationId xmlns:a16="http://schemas.microsoft.com/office/drawing/2014/main" id="{876306E1-3381-7F55-EB8F-CB8B55D0A120}"/>
              </a:ext>
            </a:extLst>
          </p:cNvPr>
          <p:cNvSpPr/>
          <p:nvPr userDrawn="1"/>
        </p:nvSpPr>
        <p:spPr>
          <a:xfrm>
            <a:off x="9489406" y="4282123"/>
            <a:ext cx="849085" cy="466531"/>
          </a:xfrm>
          <a:prstGeom prst="rect">
            <a:avLst/>
          </a:prstGeom>
          <a:solidFill>
            <a:srgbClr val="E1257C"/>
          </a:solidFill>
          <a:ln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 25">
            <a:extLst>
              <a:ext uri="{FF2B5EF4-FFF2-40B4-BE49-F238E27FC236}">
                <a16:creationId xmlns:a16="http://schemas.microsoft.com/office/drawing/2014/main" id="{DDED7AA0-F64D-F02F-C5D7-AB3EBF01BC7F}"/>
              </a:ext>
            </a:extLst>
          </p:cNvPr>
          <p:cNvSpPr/>
          <p:nvPr userDrawn="1"/>
        </p:nvSpPr>
        <p:spPr>
          <a:xfrm>
            <a:off x="9489406" y="6409320"/>
            <a:ext cx="849085" cy="466531"/>
          </a:xfrm>
          <a:prstGeom prst="rect">
            <a:avLst/>
          </a:prstGeom>
          <a:solidFill>
            <a:srgbClr val="104862"/>
          </a:solidFill>
          <a:ln>
            <a:solidFill>
              <a:srgbClr val="104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Dikdörtgen 6">
            <a:extLst>
              <a:ext uri="{FF2B5EF4-FFF2-40B4-BE49-F238E27FC236}">
                <a16:creationId xmlns:a16="http://schemas.microsoft.com/office/drawing/2014/main" id="{50FE25BA-0992-A371-A477-26108698F5CE}"/>
              </a:ext>
            </a:extLst>
          </p:cNvPr>
          <p:cNvSpPr/>
          <p:nvPr userDrawn="1"/>
        </p:nvSpPr>
        <p:spPr>
          <a:xfrm>
            <a:off x="2764971" y="-1441319"/>
            <a:ext cx="849085" cy="466531"/>
          </a:xfrm>
          <a:prstGeom prst="rect">
            <a:avLst/>
          </a:prstGeom>
          <a:solidFill>
            <a:srgbClr val="C4D7FC"/>
          </a:solidFill>
          <a:ln w="57150">
            <a:solidFill>
              <a:srgbClr val="6292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2" name="Dikdörtgen 7">
            <a:extLst>
              <a:ext uri="{FF2B5EF4-FFF2-40B4-BE49-F238E27FC236}">
                <a16:creationId xmlns:a16="http://schemas.microsoft.com/office/drawing/2014/main" id="{90429172-0415-4E01-D079-B1F8FFBCAFCA}"/>
              </a:ext>
            </a:extLst>
          </p:cNvPr>
          <p:cNvSpPr/>
          <p:nvPr userDrawn="1"/>
        </p:nvSpPr>
        <p:spPr>
          <a:xfrm>
            <a:off x="4608285" y="-1441319"/>
            <a:ext cx="849085" cy="466531"/>
          </a:xfrm>
          <a:prstGeom prst="rect">
            <a:avLst/>
          </a:prstGeom>
          <a:solidFill>
            <a:srgbClr val="DAD3F9"/>
          </a:solidFill>
          <a:ln w="57150"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8">
            <a:extLst>
              <a:ext uri="{FF2B5EF4-FFF2-40B4-BE49-F238E27FC236}">
                <a16:creationId xmlns:a16="http://schemas.microsoft.com/office/drawing/2014/main" id="{524BE5B3-A472-641A-5165-F776B8C70DE0}"/>
              </a:ext>
            </a:extLst>
          </p:cNvPr>
          <p:cNvSpPr/>
          <p:nvPr userDrawn="1"/>
        </p:nvSpPr>
        <p:spPr>
          <a:xfrm>
            <a:off x="3686628" y="-1441319"/>
            <a:ext cx="849085" cy="466531"/>
          </a:xfrm>
          <a:prstGeom prst="rect">
            <a:avLst/>
          </a:prstGeom>
          <a:solidFill>
            <a:srgbClr val="F9D3E4"/>
          </a:solidFill>
          <a:ln w="57150"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4" name="Dikdörtgen 9">
            <a:extLst>
              <a:ext uri="{FF2B5EF4-FFF2-40B4-BE49-F238E27FC236}">
                <a16:creationId xmlns:a16="http://schemas.microsoft.com/office/drawing/2014/main" id="{42C5C898-5AFB-FDE4-C178-AD8D546D25F3}"/>
              </a:ext>
            </a:extLst>
          </p:cNvPr>
          <p:cNvSpPr/>
          <p:nvPr userDrawn="1"/>
        </p:nvSpPr>
        <p:spPr>
          <a:xfrm>
            <a:off x="921656" y="-1441319"/>
            <a:ext cx="849085" cy="466531"/>
          </a:xfrm>
          <a:prstGeom prst="rect">
            <a:avLst/>
          </a:prstGeom>
          <a:solidFill>
            <a:srgbClr val="FFE0D5"/>
          </a:solidFill>
          <a:ln w="57150">
            <a:solidFill>
              <a:srgbClr val="FF5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Dikdörtgen 10">
            <a:extLst>
              <a:ext uri="{FF2B5EF4-FFF2-40B4-BE49-F238E27FC236}">
                <a16:creationId xmlns:a16="http://schemas.microsoft.com/office/drawing/2014/main" id="{543D86D9-4574-E92C-7DD1-8A0AFBB6E3CD}"/>
              </a:ext>
            </a:extLst>
          </p:cNvPr>
          <p:cNvSpPr/>
          <p:nvPr userDrawn="1"/>
        </p:nvSpPr>
        <p:spPr>
          <a:xfrm>
            <a:off x="0" y="-1441319"/>
            <a:ext cx="849085" cy="466531"/>
          </a:xfrm>
          <a:prstGeom prst="rect">
            <a:avLst/>
          </a:prstGeom>
          <a:solidFill>
            <a:srgbClr val="FFEBCD"/>
          </a:solidFill>
          <a:ln w="57150">
            <a:solidFill>
              <a:srgbClr val="F493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Dikdörtgen 22">
            <a:extLst>
              <a:ext uri="{FF2B5EF4-FFF2-40B4-BE49-F238E27FC236}">
                <a16:creationId xmlns:a16="http://schemas.microsoft.com/office/drawing/2014/main" id="{2EA3457A-1356-61F3-0902-FE5E23B4811A}"/>
              </a:ext>
            </a:extLst>
          </p:cNvPr>
          <p:cNvSpPr/>
          <p:nvPr userDrawn="1"/>
        </p:nvSpPr>
        <p:spPr>
          <a:xfrm>
            <a:off x="0" y="-773468"/>
            <a:ext cx="849085" cy="466531"/>
          </a:xfrm>
          <a:prstGeom prst="rect">
            <a:avLst/>
          </a:prstGeom>
          <a:solidFill>
            <a:srgbClr val="FFF3CE"/>
          </a:solidFill>
          <a:ln w="57150">
            <a:solidFill>
              <a:srgbClr val="FFC3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7" name="Dikdörtgen 6">
            <a:extLst>
              <a:ext uri="{FF2B5EF4-FFF2-40B4-BE49-F238E27FC236}">
                <a16:creationId xmlns:a16="http://schemas.microsoft.com/office/drawing/2014/main" id="{8E3E1875-0E49-9620-671F-D879AC332464}"/>
              </a:ext>
            </a:extLst>
          </p:cNvPr>
          <p:cNvSpPr/>
          <p:nvPr userDrawn="1"/>
        </p:nvSpPr>
        <p:spPr>
          <a:xfrm>
            <a:off x="9489406" y="27727"/>
            <a:ext cx="849085" cy="466531"/>
          </a:xfrm>
          <a:prstGeom prst="rect">
            <a:avLst/>
          </a:prstGeom>
          <a:solidFill>
            <a:srgbClr val="447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8" name="Dikdörtgen 23">
            <a:extLst>
              <a:ext uri="{FF2B5EF4-FFF2-40B4-BE49-F238E27FC236}">
                <a16:creationId xmlns:a16="http://schemas.microsoft.com/office/drawing/2014/main" id="{54A73285-89D5-89BC-EB22-DD7D74586F9D}"/>
              </a:ext>
            </a:extLst>
          </p:cNvPr>
          <p:cNvSpPr/>
          <p:nvPr userDrawn="1"/>
        </p:nvSpPr>
        <p:spPr>
          <a:xfrm>
            <a:off x="921657" y="-773468"/>
            <a:ext cx="849085" cy="466531"/>
          </a:xfrm>
          <a:prstGeom prst="rect">
            <a:avLst/>
          </a:prstGeom>
          <a:solidFill>
            <a:srgbClr val="FFEADB"/>
          </a:solidFill>
          <a:ln w="57150">
            <a:solidFill>
              <a:srgbClr val="E56D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Dikdörtgen 23">
            <a:extLst>
              <a:ext uri="{FF2B5EF4-FFF2-40B4-BE49-F238E27FC236}">
                <a16:creationId xmlns:a16="http://schemas.microsoft.com/office/drawing/2014/main" id="{6BC38829-174C-7CF7-1729-E048E4EE4802}"/>
              </a:ext>
            </a:extLst>
          </p:cNvPr>
          <p:cNvSpPr/>
          <p:nvPr userDrawn="1"/>
        </p:nvSpPr>
        <p:spPr>
          <a:xfrm>
            <a:off x="1843314" y="-773468"/>
            <a:ext cx="849085" cy="466531"/>
          </a:xfrm>
          <a:prstGeom prst="rect">
            <a:avLst/>
          </a:prstGeom>
          <a:solidFill>
            <a:srgbClr val="E3F3DB"/>
          </a:solidFill>
          <a:ln w="57150">
            <a:solidFill>
              <a:srgbClr val="6EA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23">
            <a:extLst>
              <a:ext uri="{FF2B5EF4-FFF2-40B4-BE49-F238E27FC236}">
                <a16:creationId xmlns:a16="http://schemas.microsoft.com/office/drawing/2014/main" id="{5E03DC5D-03A8-AB8A-67BF-AB13A31E8406}"/>
              </a:ext>
            </a:extLst>
          </p:cNvPr>
          <p:cNvSpPr/>
          <p:nvPr userDrawn="1"/>
        </p:nvSpPr>
        <p:spPr>
          <a:xfrm>
            <a:off x="2764971" y="-773468"/>
            <a:ext cx="849085" cy="466531"/>
          </a:xfrm>
          <a:prstGeom prst="rect">
            <a:avLst/>
          </a:prstGeom>
          <a:solidFill>
            <a:srgbClr val="E5EFFF"/>
          </a:solidFill>
          <a:ln w="57150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3">
            <a:extLst>
              <a:ext uri="{FF2B5EF4-FFF2-40B4-BE49-F238E27FC236}">
                <a16:creationId xmlns:a16="http://schemas.microsoft.com/office/drawing/2014/main" id="{767F967B-4299-F3B2-ED29-E22861C5CB33}"/>
              </a:ext>
            </a:extLst>
          </p:cNvPr>
          <p:cNvSpPr/>
          <p:nvPr userDrawn="1"/>
        </p:nvSpPr>
        <p:spPr>
          <a:xfrm>
            <a:off x="3686628" y="-773468"/>
            <a:ext cx="849085" cy="466531"/>
          </a:xfrm>
          <a:prstGeom prst="rect">
            <a:avLst/>
          </a:prstGeom>
          <a:solidFill>
            <a:srgbClr val="FFE0D6"/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3">
            <a:extLst>
              <a:ext uri="{FF2B5EF4-FFF2-40B4-BE49-F238E27FC236}">
                <a16:creationId xmlns:a16="http://schemas.microsoft.com/office/drawing/2014/main" id="{F405E843-51F0-9259-2933-B93AC8B61882}"/>
              </a:ext>
            </a:extLst>
          </p:cNvPr>
          <p:cNvSpPr/>
          <p:nvPr userDrawn="1"/>
        </p:nvSpPr>
        <p:spPr>
          <a:xfrm>
            <a:off x="4608285" y="-773468"/>
            <a:ext cx="849085" cy="466531"/>
          </a:xfrm>
          <a:prstGeom prst="rect">
            <a:avLst/>
          </a:prstGeom>
          <a:solidFill>
            <a:srgbClr val="F1EEFC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3">
            <a:extLst>
              <a:ext uri="{FF2B5EF4-FFF2-40B4-BE49-F238E27FC236}">
                <a16:creationId xmlns:a16="http://schemas.microsoft.com/office/drawing/2014/main" id="{58C03E65-DF30-89AD-C5D0-EF242D20C4F4}"/>
              </a:ext>
            </a:extLst>
          </p:cNvPr>
          <p:cNvSpPr/>
          <p:nvPr userDrawn="1"/>
        </p:nvSpPr>
        <p:spPr>
          <a:xfrm>
            <a:off x="5529942" y="-773468"/>
            <a:ext cx="849085" cy="466531"/>
          </a:xfrm>
          <a:prstGeom prst="rect">
            <a:avLst/>
          </a:prstGeom>
          <a:solidFill>
            <a:srgbClr val="F2F2F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7F11751C-2235-AB81-DE8F-409E2BB822C6}"/>
              </a:ext>
            </a:extLst>
          </p:cNvPr>
          <p:cNvSpPr/>
          <p:nvPr userDrawn="1"/>
        </p:nvSpPr>
        <p:spPr>
          <a:xfrm>
            <a:off x="6451599" y="-773468"/>
            <a:ext cx="849085" cy="466531"/>
          </a:xfrm>
          <a:prstGeom prst="rect">
            <a:avLst/>
          </a:prstGeom>
          <a:solidFill>
            <a:srgbClr val="F8F5E3"/>
          </a:solidFill>
          <a:ln w="57150">
            <a:solidFill>
              <a:srgbClr val="BF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ikdörtgen 23">
            <a:extLst>
              <a:ext uri="{FF2B5EF4-FFF2-40B4-BE49-F238E27FC236}">
                <a16:creationId xmlns:a16="http://schemas.microsoft.com/office/drawing/2014/main" id="{4019FB73-4F0A-00F4-60CF-7094205E2D3E}"/>
              </a:ext>
            </a:extLst>
          </p:cNvPr>
          <p:cNvSpPr/>
          <p:nvPr userDrawn="1"/>
        </p:nvSpPr>
        <p:spPr>
          <a:xfrm>
            <a:off x="1843312" y="-1441320"/>
            <a:ext cx="849085" cy="466531"/>
          </a:xfrm>
          <a:prstGeom prst="rect">
            <a:avLst/>
          </a:prstGeom>
          <a:solidFill>
            <a:srgbClr val="E4F2DE"/>
          </a:solidFill>
          <a:ln w="57150">
            <a:solidFill>
              <a:srgbClr val="10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Dikdörtgen 6">
            <a:extLst>
              <a:ext uri="{FF2B5EF4-FFF2-40B4-BE49-F238E27FC236}">
                <a16:creationId xmlns:a16="http://schemas.microsoft.com/office/drawing/2014/main" id="{85BFB94D-0854-F00D-65E0-F82C384F9BD6}"/>
              </a:ext>
            </a:extLst>
          </p:cNvPr>
          <p:cNvSpPr/>
          <p:nvPr userDrawn="1"/>
        </p:nvSpPr>
        <p:spPr>
          <a:xfrm>
            <a:off x="9489406" y="736793"/>
            <a:ext cx="849085" cy="466531"/>
          </a:xfrm>
          <a:prstGeom prst="rect">
            <a:avLst/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7" name="Dikdörtgen 6">
            <a:extLst>
              <a:ext uri="{FF2B5EF4-FFF2-40B4-BE49-F238E27FC236}">
                <a16:creationId xmlns:a16="http://schemas.microsoft.com/office/drawing/2014/main" id="{05E16AF0-9065-184A-22DA-34B20EF78E72}"/>
              </a:ext>
            </a:extLst>
          </p:cNvPr>
          <p:cNvSpPr/>
          <p:nvPr userDrawn="1"/>
        </p:nvSpPr>
        <p:spPr>
          <a:xfrm>
            <a:off x="9489406" y="1445859"/>
            <a:ext cx="849085" cy="466531"/>
          </a:xfrm>
          <a:prstGeom prst="rect">
            <a:avLst/>
          </a:prstGeom>
          <a:solidFill>
            <a:srgbClr val="C00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8" name="Dikdörtgen 6">
            <a:extLst>
              <a:ext uri="{FF2B5EF4-FFF2-40B4-BE49-F238E27FC236}">
                <a16:creationId xmlns:a16="http://schemas.microsoft.com/office/drawing/2014/main" id="{73E00428-55F4-C7E8-894B-A1152B291998}"/>
              </a:ext>
            </a:extLst>
          </p:cNvPr>
          <p:cNvSpPr/>
          <p:nvPr userDrawn="1"/>
        </p:nvSpPr>
        <p:spPr>
          <a:xfrm>
            <a:off x="9489406" y="2154925"/>
            <a:ext cx="849085" cy="466531"/>
          </a:xfrm>
          <a:prstGeom prst="rect">
            <a:avLst/>
          </a:prstGeom>
          <a:solidFill>
            <a:srgbClr val="108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9" name="Dikdörtgen 6">
            <a:extLst>
              <a:ext uri="{FF2B5EF4-FFF2-40B4-BE49-F238E27FC236}">
                <a16:creationId xmlns:a16="http://schemas.microsoft.com/office/drawing/2014/main" id="{C97A4118-20BD-8FFB-C270-5C37FB7666BC}"/>
              </a:ext>
            </a:extLst>
          </p:cNvPr>
          <p:cNvSpPr/>
          <p:nvPr userDrawn="1"/>
        </p:nvSpPr>
        <p:spPr>
          <a:xfrm>
            <a:off x="9489406" y="2863991"/>
            <a:ext cx="849085" cy="4665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0" name="Dikdörtgen 6">
            <a:extLst>
              <a:ext uri="{FF2B5EF4-FFF2-40B4-BE49-F238E27FC236}">
                <a16:creationId xmlns:a16="http://schemas.microsoft.com/office/drawing/2014/main" id="{8A26BF59-E757-811C-38E0-4A66FAE2A14A}"/>
              </a:ext>
            </a:extLst>
          </p:cNvPr>
          <p:cNvSpPr/>
          <p:nvPr userDrawn="1"/>
        </p:nvSpPr>
        <p:spPr>
          <a:xfrm>
            <a:off x="9489406" y="3573057"/>
            <a:ext cx="849085" cy="466531"/>
          </a:xfrm>
          <a:prstGeom prst="rect">
            <a:avLst/>
          </a:prstGeom>
          <a:solidFill>
            <a:srgbClr val="FBE5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1" name="Dikdörtgen 22">
            <a:extLst>
              <a:ext uri="{FF2B5EF4-FFF2-40B4-BE49-F238E27FC236}">
                <a16:creationId xmlns:a16="http://schemas.microsoft.com/office/drawing/2014/main" id="{62E44FCB-6B86-F5BA-6208-7B9DD2970D15}"/>
              </a:ext>
            </a:extLst>
          </p:cNvPr>
          <p:cNvSpPr/>
          <p:nvPr userDrawn="1"/>
        </p:nvSpPr>
        <p:spPr>
          <a:xfrm>
            <a:off x="9489406" y="7118385"/>
            <a:ext cx="849085" cy="466531"/>
          </a:xfrm>
          <a:prstGeom prst="rect">
            <a:avLst/>
          </a:prstGeom>
          <a:solidFill>
            <a:srgbClr val="FFE69A"/>
          </a:solidFill>
          <a:ln>
            <a:solidFill>
              <a:srgbClr val="FFE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2" name="Dikdörtgen 6">
            <a:extLst>
              <a:ext uri="{FF2B5EF4-FFF2-40B4-BE49-F238E27FC236}">
                <a16:creationId xmlns:a16="http://schemas.microsoft.com/office/drawing/2014/main" id="{CB4E6CD3-0697-A7CB-A3DB-0BA023B6C821}"/>
              </a:ext>
            </a:extLst>
          </p:cNvPr>
          <p:cNvSpPr/>
          <p:nvPr userDrawn="1"/>
        </p:nvSpPr>
        <p:spPr>
          <a:xfrm>
            <a:off x="9489405" y="-681339"/>
            <a:ext cx="849085" cy="466531"/>
          </a:xfrm>
          <a:prstGeom prst="rect">
            <a:avLst/>
          </a:prstGeom>
          <a:solidFill>
            <a:srgbClr val="155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846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 Metrics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ECFC33-4EC2-5E08-6832-2F6AA178264F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6182C2F-C3FB-BA3B-06CD-5EFD792B3914}"/>
              </a:ext>
            </a:extLst>
          </p:cNvPr>
          <p:cNvSpPr/>
          <p:nvPr userDrawn="1"/>
        </p:nvSpPr>
        <p:spPr>
          <a:xfrm>
            <a:off x="800489" y="1359936"/>
            <a:ext cx="2971024" cy="396136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E4BFF6C-82DB-A585-6CB3-ECF7BF1413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50" y="2604009"/>
            <a:ext cx="3086100" cy="940467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35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Key Metrics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D302D0-4035-7D52-5B6F-DBC1234CA2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74904" y="6385186"/>
            <a:ext cx="621792" cy="16900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E5E8CAA-7269-8FAB-9DA6-676B895885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8599" y="1545007"/>
            <a:ext cx="2952750" cy="106532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B5EAF93-E2D6-7CF7-9682-A501E85589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2950" y="3611390"/>
            <a:ext cx="3086100" cy="82580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4063C87-BC7E-03CD-A8E1-81327E9C6C9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067302" y="1642141"/>
            <a:ext cx="572536" cy="763380"/>
          </a:xfrm>
          <a:prstGeom prst="ellipse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000"/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7DA9FE0-F5FC-D527-7D89-708AA6C6CF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28599" y="2863247"/>
            <a:ext cx="2952750" cy="106532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395C42FC-0D7C-1B24-9828-3B4AFE25F95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067302" y="2960381"/>
            <a:ext cx="572536" cy="763380"/>
          </a:xfrm>
          <a:prstGeom prst="ellipse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000"/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08E03D5A-B971-DE6D-54E1-DAEECC9BE6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28599" y="4205180"/>
            <a:ext cx="2952750" cy="106532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DC122CAA-D654-D19A-F729-932DADD4346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067302" y="4302314"/>
            <a:ext cx="572536" cy="763380"/>
          </a:xfrm>
          <a:prstGeom prst="ellipse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000"/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5F33D5-5BDE-0C98-4BB7-E08542D7C684}"/>
              </a:ext>
            </a:extLst>
          </p:cNvPr>
          <p:cNvSpPr txBox="1"/>
          <p:nvPr userDrawn="1"/>
        </p:nvSpPr>
        <p:spPr>
          <a:xfrm>
            <a:off x="1125339" y="6426564"/>
            <a:ext cx="343560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>
                <a:solidFill>
                  <a:schemeClr val="bg1"/>
                </a:solidFill>
              </a:rPr>
              <a:t>FOR RESEARCH USE ONLY. NOT FOR USE IN DIAGNOSTIC PROCEDURES.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9AE441B-AAF3-568A-F78C-2ABF514092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8251" y="344179"/>
            <a:ext cx="3733098" cy="876864"/>
          </a:xfrm>
        </p:spPr>
        <p:txBody>
          <a:bodyPr/>
          <a:lstStyle/>
          <a:p>
            <a:r>
              <a:rPr lang="en-US"/>
              <a:t>Key Metrics Slide Title Text </a:t>
            </a:r>
            <a:br>
              <a:rPr lang="en-US"/>
            </a:br>
            <a:r>
              <a:rPr lang="en-US"/>
              <a:t>Goes Here</a:t>
            </a:r>
          </a:p>
        </p:txBody>
      </p:sp>
    </p:spTree>
    <p:extLst>
      <p:ext uri="{BB962C8B-B14F-4D97-AF65-F5344CB8AC3E}">
        <p14:creationId xmlns:p14="http://schemas.microsoft.com/office/powerpoint/2010/main" val="4156110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智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2AA4863-E1EF-3342-A8CB-ECD4FD06CE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3985" y="907093"/>
            <a:ext cx="4917936" cy="69025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defRPr sz="2267" b="0" i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CN" altLang="en-US" dirty="0"/>
              <a:t>单击此处添加标题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5303EA-8491-464F-99A0-67F948701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673" y="1949373"/>
            <a:ext cx="3094912" cy="643926"/>
          </a:xfrm>
          <a:prstGeom prst="rect">
            <a:avLst/>
          </a:prstGeom>
        </p:spPr>
        <p:txBody>
          <a:bodyPr lIns="0" tIns="0" rIns="0" bIns="0"/>
          <a:lstStyle>
            <a:lvl1pPr>
              <a:defRPr sz="99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单击此处添加文本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DBC59C-CE55-E340-A3AE-F88AAF0D75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924" y="6227190"/>
            <a:ext cx="1212404" cy="322753"/>
          </a:xfrm>
          <a:prstGeom prst="rect">
            <a:avLst/>
          </a:prstGeom>
        </p:spPr>
        <p:txBody>
          <a:bodyPr lIns="0" tIns="0" rIns="0" bIns="0"/>
          <a:lstStyle>
            <a:lvl1pPr>
              <a:defRPr sz="637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95511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AC8F7-609C-AEC3-9D2D-1562E8C36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D65B4-2A76-A7F4-A337-75DF3E85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9765C-A673-5D65-37F0-0CF511D7F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245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8846C-7E92-B5F8-1DF8-6E7634BC3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6" y="1709738"/>
            <a:ext cx="8798062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568B9-E03A-1D57-0642-96D69BFC3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6" y="4589463"/>
            <a:ext cx="87980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8780E-0D8E-5E62-999B-AE54CA3F1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3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B6AD7-E621-CA31-32E5-675436ED66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7506" y="866164"/>
            <a:ext cx="4258294" cy="56445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A24CF-0D94-C916-7412-85EB6B152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866163"/>
            <a:ext cx="4339418" cy="56445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F39BB-8C49-BD06-1DCC-AD45E91F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67CACB-54AF-664A-5243-FE7D5A17C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76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F80D13-5F5E-42AB-2BA6-5738D99EF5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690076"/>
            <a:ext cx="4358468" cy="4820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17066-2C8D-B4CF-B250-9D4C4C054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8" y="866164"/>
            <a:ext cx="430941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2D3FB-D255-43DA-1099-E90CC161B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9558" y="1690076"/>
            <a:ext cx="4309418" cy="48206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96DB53-80EA-EC53-6D87-AB2EA80CDE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866163"/>
            <a:ext cx="4358468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A20845-3FCD-0D5B-07F1-0AF43A5AD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362093-6FB4-CACB-D18A-837A20406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24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1B3AB8-58B5-5935-08B3-938A5D8D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0AE119-D530-736B-1867-6FFA797C3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31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A6683-8C53-89CC-04B1-AA1A41FF5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1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78598B-9904-A5F9-B9EA-0BE7109637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5099830" cy="5523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8F43AE-B513-DCCC-5551-7A4CCAF0F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382" y="987425"/>
            <a:ext cx="3423431" cy="552330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7263F6-2D80-E0E9-B872-6233B8FD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7B7A932-4C27-39E7-4F87-E99486619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2570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B8AD60-1E7A-A253-C1DE-73C838722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C6EBB-F71A-725D-04B8-05A437BD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107068-BEC9-B7B8-9067-79BA3D87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387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BD56F-6254-F79B-61F9-1F7D13767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7" y="866164"/>
            <a:ext cx="8798061" cy="5644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D48E2-B4B9-DE97-6561-E7739C1E4F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2099" y="6510726"/>
            <a:ext cx="63551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fld id="{926C5CFF-FC03-5F4C-B716-CBEBB43E48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ikdörtgen 22">
            <a:extLst>
              <a:ext uri="{FF2B5EF4-FFF2-40B4-BE49-F238E27FC236}">
                <a16:creationId xmlns:a16="http://schemas.microsoft.com/office/drawing/2014/main" id="{A658ED74-B003-831E-4241-F82450FDD8A5}"/>
              </a:ext>
            </a:extLst>
          </p:cNvPr>
          <p:cNvSpPr/>
          <p:nvPr userDrawn="1"/>
        </p:nvSpPr>
        <p:spPr>
          <a:xfrm>
            <a:off x="9489406" y="4991189"/>
            <a:ext cx="849085" cy="466531"/>
          </a:xfrm>
          <a:prstGeom prst="rect">
            <a:avLst/>
          </a:prstGeom>
          <a:solidFill>
            <a:srgbClr val="0160A0"/>
          </a:solidFill>
          <a:ln>
            <a:solidFill>
              <a:srgbClr val="016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8" name="Dikdörtgen 23">
            <a:extLst>
              <a:ext uri="{FF2B5EF4-FFF2-40B4-BE49-F238E27FC236}">
                <a16:creationId xmlns:a16="http://schemas.microsoft.com/office/drawing/2014/main" id="{551ECDA5-8292-6BA7-36F9-33E1B936E281}"/>
              </a:ext>
            </a:extLst>
          </p:cNvPr>
          <p:cNvSpPr/>
          <p:nvPr userDrawn="1"/>
        </p:nvSpPr>
        <p:spPr>
          <a:xfrm>
            <a:off x="9489406" y="5700255"/>
            <a:ext cx="849085" cy="466531"/>
          </a:xfrm>
          <a:prstGeom prst="rect">
            <a:avLst/>
          </a:prstGeom>
          <a:solidFill>
            <a:srgbClr val="7A62E7"/>
          </a:solidFill>
          <a:ln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24">
            <a:extLst>
              <a:ext uri="{FF2B5EF4-FFF2-40B4-BE49-F238E27FC236}">
                <a16:creationId xmlns:a16="http://schemas.microsoft.com/office/drawing/2014/main" id="{BA4AC28B-C945-CAA8-00AA-D89910C811B5}"/>
              </a:ext>
            </a:extLst>
          </p:cNvPr>
          <p:cNvSpPr/>
          <p:nvPr userDrawn="1"/>
        </p:nvSpPr>
        <p:spPr>
          <a:xfrm>
            <a:off x="9489406" y="4282123"/>
            <a:ext cx="849085" cy="466531"/>
          </a:xfrm>
          <a:prstGeom prst="rect">
            <a:avLst/>
          </a:prstGeom>
          <a:solidFill>
            <a:srgbClr val="E1257C"/>
          </a:solidFill>
          <a:ln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 25">
            <a:extLst>
              <a:ext uri="{FF2B5EF4-FFF2-40B4-BE49-F238E27FC236}">
                <a16:creationId xmlns:a16="http://schemas.microsoft.com/office/drawing/2014/main" id="{E82CD2C0-3CA1-3E05-5864-8CAF735A6F94}"/>
              </a:ext>
            </a:extLst>
          </p:cNvPr>
          <p:cNvSpPr/>
          <p:nvPr userDrawn="1"/>
        </p:nvSpPr>
        <p:spPr>
          <a:xfrm>
            <a:off x="9489406" y="6409320"/>
            <a:ext cx="849085" cy="466531"/>
          </a:xfrm>
          <a:prstGeom prst="rect">
            <a:avLst/>
          </a:prstGeom>
          <a:solidFill>
            <a:srgbClr val="104862"/>
          </a:solidFill>
          <a:ln>
            <a:solidFill>
              <a:srgbClr val="104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2" name="Dikdörtgen 6">
            <a:extLst>
              <a:ext uri="{FF2B5EF4-FFF2-40B4-BE49-F238E27FC236}">
                <a16:creationId xmlns:a16="http://schemas.microsoft.com/office/drawing/2014/main" id="{1074742B-7730-0DA9-3260-3124FBAA64E4}"/>
              </a:ext>
            </a:extLst>
          </p:cNvPr>
          <p:cNvSpPr/>
          <p:nvPr userDrawn="1"/>
        </p:nvSpPr>
        <p:spPr>
          <a:xfrm>
            <a:off x="2764971" y="-1441319"/>
            <a:ext cx="849085" cy="466531"/>
          </a:xfrm>
          <a:prstGeom prst="rect">
            <a:avLst/>
          </a:prstGeom>
          <a:solidFill>
            <a:srgbClr val="C4D7FC"/>
          </a:solidFill>
          <a:ln w="57150">
            <a:solidFill>
              <a:srgbClr val="6292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3" name="Dikdörtgen 7">
            <a:extLst>
              <a:ext uri="{FF2B5EF4-FFF2-40B4-BE49-F238E27FC236}">
                <a16:creationId xmlns:a16="http://schemas.microsoft.com/office/drawing/2014/main" id="{5D3748BC-30C8-C383-5F67-A16567C462F8}"/>
              </a:ext>
            </a:extLst>
          </p:cNvPr>
          <p:cNvSpPr/>
          <p:nvPr userDrawn="1"/>
        </p:nvSpPr>
        <p:spPr>
          <a:xfrm>
            <a:off x="4608285" y="-1441319"/>
            <a:ext cx="849085" cy="466531"/>
          </a:xfrm>
          <a:prstGeom prst="rect">
            <a:avLst/>
          </a:prstGeom>
          <a:solidFill>
            <a:srgbClr val="DAD3F9"/>
          </a:solidFill>
          <a:ln w="57150"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8">
            <a:extLst>
              <a:ext uri="{FF2B5EF4-FFF2-40B4-BE49-F238E27FC236}">
                <a16:creationId xmlns:a16="http://schemas.microsoft.com/office/drawing/2014/main" id="{A00DC69F-AAB0-FB69-A1FF-388A426EC8E4}"/>
              </a:ext>
            </a:extLst>
          </p:cNvPr>
          <p:cNvSpPr/>
          <p:nvPr userDrawn="1"/>
        </p:nvSpPr>
        <p:spPr>
          <a:xfrm>
            <a:off x="3686628" y="-1441319"/>
            <a:ext cx="849085" cy="466531"/>
          </a:xfrm>
          <a:prstGeom prst="rect">
            <a:avLst/>
          </a:prstGeom>
          <a:solidFill>
            <a:srgbClr val="F9D3E4"/>
          </a:solidFill>
          <a:ln w="57150"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Dikdörtgen 9">
            <a:extLst>
              <a:ext uri="{FF2B5EF4-FFF2-40B4-BE49-F238E27FC236}">
                <a16:creationId xmlns:a16="http://schemas.microsoft.com/office/drawing/2014/main" id="{966DBE3E-2BA5-E9DD-A0B0-9D96AB4534C3}"/>
              </a:ext>
            </a:extLst>
          </p:cNvPr>
          <p:cNvSpPr/>
          <p:nvPr userDrawn="1"/>
        </p:nvSpPr>
        <p:spPr>
          <a:xfrm>
            <a:off x="921656" y="-1441319"/>
            <a:ext cx="849085" cy="466531"/>
          </a:xfrm>
          <a:prstGeom prst="rect">
            <a:avLst/>
          </a:prstGeom>
          <a:solidFill>
            <a:srgbClr val="FFE0D5"/>
          </a:solidFill>
          <a:ln w="57150">
            <a:solidFill>
              <a:srgbClr val="FF5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Dikdörtgen 10">
            <a:extLst>
              <a:ext uri="{FF2B5EF4-FFF2-40B4-BE49-F238E27FC236}">
                <a16:creationId xmlns:a16="http://schemas.microsoft.com/office/drawing/2014/main" id="{88BC7503-89AD-8CEE-FA08-DD113AC38BB6}"/>
              </a:ext>
            </a:extLst>
          </p:cNvPr>
          <p:cNvSpPr/>
          <p:nvPr userDrawn="1"/>
        </p:nvSpPr>
        <p:spPr>
          <a:xfrm>
            <a:off x="0" y="-1441319"/>
            <a:ext cx="849085" cy="466531"/>
          </a:xfrm>
          <a:prstGeom prst="rect">
            <a:avLst/>
          </a:prstGeom>
          <a:solidFill>
            <a:srgbClr val="FFEBCD"/>
          </a:solidFill>
          <a:ln w="57150">
            <a:solidFill>
              <a:srgbClr val="F493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5" name="Dikdörtgen 22">
            <a:extLst>
              <a:ext uri="{FF2B5EF4-FFF2-40B4-BE49-F238E27FC236}">
                <a16:creationId xmlns:a16="http://schemas.microsoft.com/office/drawing/2014/main" id="{7674523A-BED3-9BA6-2601-606BC49AF452}"/>
              </a:ext>
            </a:extLst>
          </p:cNvPr>
          <p:cNvSpPr/>
          <p:nvPr userDrawn="1"/>
        </p:nvSpPr>
        <p:spPr>
          <a:xfrm>
            <a:off x="0" y="-773468"/>
            <a:ext cx="849085" cy="466531"/>
          </a:xfrm>
          <a:prstGeom prst="rect">
            <a:avLst/>
          </a:prstGeom>
          <a:solidFill>
            <a:srgbClr val="FFF3CE"/>
          </a:solidFill>
          <a:ln w="57150">
            <a:solidFill>
              <a:srgbClr val="FFC3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0" name="Dikdörtgen 6">
            <a:extLst>
              <a:ext uri="{FF2B5EF4-FFF2-40B4-BE49-F238E27FC236}">
                <a16:creationId xmlns:a16="http://schemas.microsoft.com/office/drawing/2014/main" id="{E78E2873-ED8C-F2C9-B8B6-381BAE6A0FA4}"/>
              </a:ext>
            </a:extLst>
          </p:cNvPr>
          <p:cNvSpPr/>
          <p:nvPr userDrawn="1"/>
        </p:nvSpPr>
        <p:spPr>
          <a:xfrm>
            <a:off x="9489406" y="27727"/>
            <a:ext cx="849085" cy="466531"/>
          </a:xfrm>
          <a:prstGeom prst="rect">
            <a:avLst/>
          </a:prstGeom>
          <a:solidFill>
            <a:srgbClr val="447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40" name="Dikdörtgen 23">
            <a:extLst>
              <a:ext uri="{FF2B5EF4-FFF2-40B4-BE49-F238E27FC236}">
                <a16:creationId xmlns:a16="http://schemas.microsoft.com/office/drawing/2014/main" id="{E9DBBE0E-B98B-AC18-762B-511EC0B19EEA}"/>
              </a:ext>
            </a:extLst>
          </p:cNvPr>
          <p:cNvSpPr/>
          <p:nvPr userDrawn="1"/>
        </p:nvSpPr>
        <p:spPr>
          <a:xfrm>
            <a:off x="921657" y="-773468"/>
            <a:ext cx="849085" cy="466531"/>
          </a:xfrm>
          <a:prstGeom prst="rect">
            <a:avLst/>
          </a:prstGeom>
          <a:solidFill>
            <a:srgbClr val="FFEADB"/>
          </a:solidFill>
          <a:ln w="57150">
            <a:solidFill>
              <a:srgbClr val="E56D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Dikdörtgen 23">
            <a:extLst>
              <a:ext uri="{FF2B5EF4-FFF2-40B4-BE49-F238E27FC236}">
                <a16:creationId xmlns:a16="http://schemas.microsoft.com/office/drawing/2014/main" id="{EFCCA561-57E5-8BE5-9C65-030A63556582}"/>
              </a:ext>
            </a:extLst>
          </p:cNvPr>
          <p:cNvSpPr/>
          <p:nvPr userDrawn="1"/>
        </p:nvSpPr>
        <p:spPr>
          <a:xfrm>
            <a:off x="1843314" y="-773468"/>
            <a:ext cx="849085" cy="466531"/>
          </a:xfrm>
          <a:prstGeom prst="rect">
            <a:avLst/>
          </a:prstGeom>
          <a:solidFill>
            <a:srgbClr val="E3F3DB"/>
          </a:solidFill>
          <a:ln w="57150">
            <a:solidFill>
              <a:srgbClr val="6EA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Dikdörtgen 23">
            <a:extLst>
              <a:ext uri="{FF2B5EF4-FFF2-40B4-BE49-F238E27FC236}">
                <a16:creationId xmlns:a16="http://schemas.microsoft.com/office/drawing/2014/main" id="{CFE0375A-207D-6CC6-C319-ED0CD98B39AD}"/>
              </a:ext>
            </a:extLst>
          </p:cNvPr>
          <p:cNvSpPr/>
          <p:nvPr userDrawn="1"/>
        </p:nvSpPr>
        <p:spPr>
          <a:xfrm>
            <a:off x="2764971" y="-773468"/>
            <a:ext cx="849085" cy="466531"/>
          </a:xfrm>
          <a:prstGeom prst="rect">
            <a:avLst/>
          </a:prstGeom>
          <a:solidFill>
            <a:srgbClr val="E5EFFF"/>
          </a:solidFill>
          <a:ln w="57150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Dikdörtgen 23">
            <a:extLst>
              <a:ext uri="{FF2B5EF4-FFF2-40B4-BE49-F238E27FC236}">
                <a16:creationId xmlns:a16="http://schemas.microsoft.com/office/drawing/2014/main" id="{075AD28E-4D59-73A1-B6EB-729C796C1CD3}"/>
              </a:ext>
            </a:extLst>
          </p:cNvPr>
          <p:cNvSpPr/>
          <p:nvPr userDrawn="1"/>
        </p:nvSpPr>
        <p:spPr>
          <a:xfrm>
            <a:off x="3686628" y="-773468"/>
            <a:ext cx="849085" cy="466531"/>
          </a:xfrm>
          <a:prstGeom prst="rect">
            <a:avLst/>
          </a:prstGeom>
          <a:solidFill>
            <a:srgbClr val="FFE0D6"/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Dikdörtgen 23">
            <a:extLst>
              <a:ext uri="{FF2B5EF4-FFF2-40B4-BE49-F238E27FC236}">
                <a16:creationId xmlns:a16="http://schemas.microsoft.com/office/drawing/2014/main" id="{B687AB50-5ED8-BAED-B6B0-9DF91C4C30F7}"/>
              </a:ext>
            </a:extLst>
          </p:cNvPr>
          <p:cNvSpPr/>
          <p:nvPr userDrawn="1"/>
        </p:nvSpPr>
        <p:spPr>
          <a:xfrm>
            <a:off x="4608285" y="-773468"/>
            <a:ext cx="849085" cy="466531"/>
          </a:xfrm>
          <a:prstGeom prst="rect">
            <a:avLst/>
          </a:prstGeom>
          <a:solidFill>
            <a:srgbClr val="F1EEFC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Dikdörtgen 23">
            <a:extLst>
              <a:ext uri="{FF2B5EF4-FFF2-40B4-BE49-F238E27FC236}">
                <a16:creationId xmlns:a16="http://schemas.microsoft.com/office/drawing/2014/main" id="{79201D5B-7995-640E-A371-E197C412ACF9}"/>
              </a:ext>
            </a:extLst>
          </p:cNvPr>
          <p:cNvSpPr/>
          <p:nvPr userDrawn="1"/>
        </p:nvSpPr>
        <p:spPr>
          <a:xfrm>
            <a:off x="5529942" y="-773468"/>
            <a:ext cx="849085" cy="466531"/>
          </a:xfrm>
          <a:prstGeom prst="rect">
            <a:avLst/>
          </a:prstGeom>
          <a:solidFill>
            <a:srgbClr val="F2F2F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 23">
            <a:extLst>
              <a:ext uri="{FF2B5EF4-FFF2-40B4-BE49-F238E27FC236}">
                <a16:creationId xmlns:a16="http://schemas.microsoft.com/office/drawing/2014/main" id="{362D2E98-CFA1-F849-A25F-0FECEA91CFC8}"/>
              </a:ext>
            </a:extLst>
          </p:cNvPr>
          <p:cNvSpPr/>
          <p:nvPr userDrawn="1"/>
        </p:nvSpPr>
        <p:spPr>
          <a:xfrm>
            <a:off x="6451599" y="-773468"/>
            <a:ext cx="849085" cy="466531"/>
          </a:xfrm>
          <a:prstGeom prst="rect">
            <a:avLst/>
          </a:prstGeom>
          <a:solidFill>
            <a:srgbClr val="F8F5E3"/>
          </a:solidFill>
          <a:ln w="57150">
            <a:solidFill>
              <a:srgbClr val="BF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Dikdörtgen 23">
            <a:extLst>
              <a:ext uri="{FF2B5EF4-FFF2-40B4-BE49-F238E27FC236}">
                <a16:creationId xmlns:a16="http://schemas.microsoft.com/office/drawing/2014/main" id="{C57F412D-34D4-62A7-9662-1BFFE52140EF}"/>
              </a:ext>
            </a:extLst>
          </p:cNvPr>
          <p:cNvSpPr/>
          <p:nvPr userDrawn="1"/>
        </p:nvSpPr>
        <p:spPr>
          <a:xfrm>
            <a:off x="1843312" y="-1441320"/>
            <a:ext cx="849085" cy="466531"/>
          </a:xfrm>
          <a:prstGeom prst="rect">
            <a:avLst/>
          </a:prstGeom>
          <a:solidFill>
            <a:srgbClr val="E4F2DE"/>
          </a:solidFill>
          <a:ln w="57150">
            <a:solidFill>
              <a:srgbClr val="10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Dikdörtgen 6">
            <a:extLst>
              <a:ext uri="{FF2B5EF4-FFF2-40B4-BE49-F238E27FC236}">
                <a16:creationId xmlns:a16="http://schemas.microsoft.com/office/drawing/2014/main" id="{680940DE-4EC1-1880-E739-31C690C7F656}"/>
              </a:ext>
            </a:extLst>
          </p:cNvPr>
          <p:cNvSpPr/>
          <p:nvPr userDrawn="1"/>
        </p:nvSpPr>
        <p:spPr>
          <a:xfrm>
            <a:off x="9489406" y="736793"/>
            <a:ext cx="849085" cy="466531"/>
          </a:xfrm>
          <a:prstGeom prst="rect">
            <a:avLst/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1" name="Dikdörtgen 6">
            <a:extLst>
              <a:ext uri="{FF2B5EF4-FFF2-40B4-BE49-F238E27FC236}">
                <a16:creationId xmlns:a16="http://schemas.microsoft.com/office/drawing/2014/main" id="{3D2C23B7-FC3D-228E-230C-7394A7E72F08}"/>
              </a:ext>
            </a:extLst>
          </p:cNvPr>
          <p:cNvSpPr/>
          <p:nvPr userDrawn="1"/>
        </p:nvSpPr>
        <p:spPr>
          <a:xfrm>
            <a:off x="9489406" y="1445859"/>
            <a:ext cx="849085" cy="466531"/>
          </a:xfrm>
          <a:prstGeom prst="rect">
            <a:avLst/>
          </a:prstGeom>
          <a:solidFill>
            <a:srgbClr val="C00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2" name="Dikdörtgen 6">
            <a:extLst>
              <a:ext uri="{FF2B5EF4-FFF2-40B4-BE49-F238E27FC236}">
                <a16:creationId xmlns:a16="http://schemas.microsoft.com/office/drawing/2014/main" id="{86E5C1D5-4A65-BA3C-5EA0-002940C87243}"/>
              </a:ext>
            </a:extLst>
          </p:cNvPr>
          <p:cNvSpPr/>
          <p:nvPr userDrawn="1"/>
        </p:nvSpPr>
        <p:spPr>
          <a:xfrm>
            <a:off x="9489406" y="2154925"/>
            <a:ext cx="849085" cy="466531"/>
          </a:xfrm>
          <a:prstGeom prst="rect">
            <a:avLst/>
          </a:prstGeom>
          <a:solidFill>
            <a:srgbClr val="108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3" name="Dikdörtgen 6">
            <a:extLst>
              <a:ext uri="{FF2B5EF4-FFF2-40B4-BE49-F238E27FC236}">
                <a16:creationId xmlns:a16="http://schemas.microsoft.com/office/drawing/2014/main" id="{0147DBEB-EE61-C4DC-C190-5CECB856C6D9}"/>
              </a:ext>
            </a:extLst>
          </p:cNvPr>
          <p:cNvSpPr/>
          <p:nvPr userDrawn="1"/>
        </p:nvSpPr>
        <p:spPr>
          <a:xfrm>
            <a:off x="9489406" y="2863991"/>
            <a:ext cx="849085" cy="4665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4" name="Dikdörtgen 6">
            <a:extLst>
              <a:ext uri="{FF2B5EF4-FFF2-40B4-BE49-F238E27FC236}">
                <a16:creationId xmlns:a16="http://schemas.microsoft.com/office/drawing/2014/main" id="{D1339B6E-627E-1152-DCC2-A24972107E0F}"/>
              </a:ext>
            </a:extLst>
          </p:cNvPr>
          <p:cNvSpPr/>
          <p:nvPr userDrawn="1"/>
        </p:nvSpPr>
        <p:spPr>
          <a:xfrm>
            <a:off x="9489406" y="3573057"/>
            <a:ext cx="849085" cy="466531"/>
          </a:xfrm>
          <a:prstGeom prst="rect">
            <a:avLst/>
          </a:prstGeom>
          <a:solidFill>
            <a:srgbClr val="FBE5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E98D67D3-EEF3-73AD-79E3-09F88606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770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ikdörtgen 22">
            <a:extLst>
              <a:ext uri="{FF2B5EF4-FFF2-40B4-BE49-F238E27FC236}">
                <a16:creationId xmlns:a16="http://schemas.microsoft.com/office/drawing/2014/main" id="{EF7ABB1D-348F-4BDB-ED1E-240CBAC8FA05}"/>
              </a:ext>
            </a:extLst>
          </p:cNvPr>
          <p:cNvSpPr/>
          <p:nvPr userDrawn="1"/>
        </p:nvSpPr>
        <p:spPr>
          <a:xfrm>
            <a:off x="9489406" y="7118385"/>
            <a:ext cx="849085" cy="466531"/>
          </a:xfrm>
          <a:prstGeom prst="rect">
            <a:avLst/>
          </a:prstGeom>
          <a:solidFill>
            <a:srgbClr val="FFE69A"/>
          </a:solidFill>
          <a:ln>
            <a:solidFill>
              <a:srgbClr val="FFE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2993FA2-F702-FF21-9400-8947C73999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6382" y="6613232"/>
            <a:ext cx="832265" cy="160112"/>
          </a:xfrm>
          <a:prstGeom prst="rect">
            <a:avLst/>
          </a:prstGeom>
        </p:spPr>
      </p:pic>
      <p:sp>
        <p:nvSpPr>
          <p:cNvPr id="11" name="Dikdörtgen 22">
            <a:extLst>
              <a:ext uri="{FF2B5EF4-FFF2-40B4-BE49-F238E27FC236}">
                <a16:creationId xmlns:a16="http://schemas.microsoft.com/office/drawing/2014/main" id="{CBE93740-B338-D1EA-6B58-CE0DDC72027F}"/>
              </a:ext>
            </a:extLst>
          </p:cNvPr>
          <p:cNvSpPr/>
          <p:nvPr userDrawn="1"/>
        </p:nvSpPr>
        <p:spPr>
          <a:xfrm>
            <a:off x="9489406" y="7827450"/>
            <a:ext cx="849085" cy="46653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2F2F2"/>
              </a:solidFill>
            </a:endParaRPr>
          </a:p>
        </p:txBody>
      </p:sp>
      <p:sp>
        <p:nvSpPr>
          <p:cNvPr id="17" name="Dikdörtgen 6">
            <a:extLst>
              <a:ext uri="{FF2B5EF4-FFF2-40B4-BE49-F238E27FC236}">
                <a16:creationId xmlns:a16="http://schemas.microsoft.com/office/drawing/2014/main" id="{3BA7459E-2B7E-117F-E7B0-3A1286553C18}"/>
              </a:ext>
            </a:extLst>
          </p:cNvPr>
          <p:cNvSpPr/>
          <p:nvPr userDrawn="1"/>
        </p:nvSpPr>
        <p:spPr>
          <a:xfrm>
            <a:off x="9489405" y="-681339"/>
            <a:ext cx="849085" cy="466531"/>
          </a:xfrm>
          <a:prstGeom prst="rect">
            <a:avLst/>
          </a:prstGeom>
          <a:solidFill>
            <a:srgbClr val="155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92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5" r:id="rId8"/>
    <p:sldLayoutId id="2147483686" r:id="rId9"/>
    <p:sldLayoutId id="2147483687" r:id="rId10"/>
    <p:sldLayoutId id="214748372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160A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95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3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6.e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1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emf"/><Relationship Id="rId9" Type="http://schemas.openxmlformats.org/officeDocument/2006/relationships/image" Target="../media/image43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4" Type="http://schemas.openxmlformats.org/officeDocument/2006/relationships/image" Target="../media/image3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41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emf"/><Relationship Id="rId9" Type="http://schemas.openxmlformats.org/officeDocument/2006/relationships/image" Target="../media/image4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9.svg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svg"/><Relationship Id="rId5" Type="http://schemas.openxmlformats.org/officeDocument/2006/relationships/image" Target="../media/image41.svg"/><Relationship Id="rId4" Type="http://schemas.openxmlformats.org/officeDocument/2006/relationships/image" Target="../media/image4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9.svg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svg"/><Relationship Id="rId5" Type="http://schemas.openxmlformats.org/officeDocument/2006/relationships/image" Target="../media/image41.svg"/><Relationship Id="rId4" Type="http://schemas.openxmlformats.org/officeDocument/2006/relationships/image" Target="../media/image4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9.svg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svg"/><Relationship Id="rId5" Type="http://schemas.openxmlformats.org/officeDocument/2006/relationships/image" Target="../media/image41.svg"/><Relationship Id="rId4" Type="http://schemas.openxmlformats.org/officeDocument/2006/relationships/image" Target="../media/image4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Relationship Id="rId4" Type="http://schemas.openxmlformats.org/officeDocument/2006/relationships/image" Target="../media/image4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4" Type="http://schemas.openxmlformats.org/officeDocument/2006/relationships/image" Target="../media/image49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Relationship Id="rId4" Type="http://schemas.openxmlformats.org/officeDocument/2006/relationships/image" Target="../media/image4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tiff"/><Relationship Id="rId7" Type="http://schemas.openxmlformats.org/officeDocument/2006/relationships/image" Target="../media/image19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tiff"/><Relationship Id="rId5" Type="http://schemas.openxmlformats.org/officeDocument/2006/relationships/image" Target="../media/image17.tiff"/><Relationship Id="rId4" Type="http://schemas.openxmlformats.org/officeDocument/2006/relationships/image" Target="../media/image16.tiff"/><Relationship Id="rId9" Type="http://schemas.openxmlformats.org/officeDocument/2006/relationships/image" Target="../media/image2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Relationship Id="rId4" Type="http://schemas.openxmlformats.org/officeDocument/2006/relationships/image" Target="../media/image50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Relationship Id="rId4" Type="http://schemas.openxmlformats.org/officeDocument/2006/relationships/image" Target="../media/image50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4" Type="http://schemas.openxmlformats.org/officeDocument/2006/relationships/image" Target="../media/image50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Relationship Id="rId4" Type="http://schemas.openxmlformats.org/officeDocument/2006/relationships/image" Target="../media/image51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39.svg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svg"/><Relationship Id="rId5" Type="http://schemas.openxmlformats.org/officeDocument/2006/relationships/image" Target="../media/image41.svg"/><Relationship Id="rId4" Type="http://schemas.openxmlformats.org/officeDocument/2006/relationships/image" Target="../media/image4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arxiv.org/abs/2606.26468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if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6.tif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23.png"/><Relationship Id="rId11" Type="http://schemas.openxmlformats.org/officeDocument/2006/relationships/image" Target="../media/image24.png"/><Relationship Id="rId5" Type="http://schemas.openxmlformats.org/officeDocument/2006/relationships/image" Target="../media/image15.tiff"/><Relationship Id="rId10" Type="http://schemas.openxmlformats.org/officeDocument/2006/relationships/image" Target="../media/image19.tiff"/><Relationship Id="rId4" Type="http://schemas.openxmlformats.org/officeDocument/2006/relationships/image" Target="../media/image22.jpeg"/><Relationship Id="rId9" Type="http://schemas.openxmlformats.org/officeDocument/2006/relationships/image" Target="../media/image18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4.xml"/><Relationship Id="rId4" Type="http://schemas.openxmlformats.org/officeDocument/2006/relationships/chart" Target="../charts/char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5.xml"/><Relationship Id="rId4" Type="http://schemas.openxmlformats.org/officeDocument/2006/relationships/chart" Target="../charts/char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arxiv.org/abs/2606.26468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8.xml"/><Relationship Id="rId6" Type="http://schemas.openxmlformats.org/officeDocument/2006/relationships/image" Target="../media/image57.svg"/><Relationship Id="rId5" Type="http://schemas.openxmlformats.org/officeDocument/2006/relationships/image" Target="../media/image56.svg"/><Relationship Id="rId4" Type="http://schemas.openxmlformats.org/officeDocument/2006/relationships/image" Target="../media/image55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9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sangerinstitute.blog/2023/05/10/a-representative-reference-genome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1E1945-7598-E3AE-E1BB-50846751A231}"/>
              </a:ext>
            </a:extLst>
          </p:cNvPr>
          <p:cNvSpPr/>
          <p:nvPr/>
        </p:nvSpPr>
        <p:spPr>
          <a:xfrm>
            <a:off x="0" y="0"/>
            <a:ext cx="9144000" cy="3392957"/>
          </a:xfrm>
          <a:prstGeom prst="rect">
            <a:avLst/>
          </a:prstGeom>
          <a:gradFill>
            <a:gsLst>
              <a:gs pos="0">
                <a:srgbClr val="F8F6F5"/>
              </a:gs>
              <a:gs pos="80000">
                <a:srgbClr val="FBEDD4"/>
              </a:gs>
              <a:gs pos="55000">
                <a:srgbClr val="F8F6F5"/>
              </a:gs>
              <a:gs pos="62000">
                <a:srgbClr val="FAF8F4"/>
              </a:gs>
              <a:gs pos="100000">
                <a:srgbClr val="F2E6C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659329D-D394-07AF-6B21-CB942D96972D}"/>
              </a:ext>
            </a:extLst>
          </p:cNvPr>
          <p:cNvSpPr txBox="1">
            <a:spLocks/>
          </p:cNvSpPr>
          <p:nvPr/>
        </p:nvSpPr>
        <p:spPr>
          <a:xfrm>
            <a:off x="0" y="787400"/>
            <a:ext cx="9144000" cy="2381421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            GRAINS </a:t>
            </a:r>
            <a:br>
              <a:rPr lang="en-US" sz="36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Enabling High-Performance and Low-Cost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Graph-Based Genome Analysis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via Storage-Aware Algorithm-Architecture Co-Design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B9B595F-E6BD-EBEC-B944-BD49E1C2D1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3776" y="5334523"/>
            <a:ext cx="2716448" cy="5225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847560-7F95-749E-821C-F89B49489B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20" t="33599" r="12247" b="30996"/>
          <a:stretch/>
        </p:blipFill>
        <p:spPr>
          <a:xfrm>
            <a:off x="283277" y="6083494"/>
            <a:ext cx="2417550" cy="415925"/>
          </a:xfrm>
          <a:prstGeom prst="rect">
            <a:avLst/>
          </a:prstGeom>
        </p:spPr>
      </p:pic>
      <p:sp>
        <p:nvSpPr>
          <p:cNvPr id="12" name="Google Shape;44;p1">
            <a:extLst>
              <a:ext uri="{FF2B5EF4-FFF2-40B4-BE49-F238E27FC236}">
                <a16:creationId xmlns:a16="http://schemas.microsoft.com/office/drawing/2014/main" id="{E5A7F0E4-FBDB-B429-6E4E-2982BB8BB5A9}"/>
              </a:ext>
            </a:extLst>
          </p:cNvPr>
          <p:cNvSpPr txBox="1"/>
          <p:nvPr/>
        </p:nvSpPr>
        <p:spPr>
          <a:xfrm>
            <a:off x="-22032" y="3465043"/>
            <a:ext cx="9144000" cy="41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600" dirty="0">
              <a:latin typeface="Corbel" panose="020B050302020402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9095507-8DBB-36B4-0F8E-852D6CB8D9FE}"/>
              </a:ext>
            </a:extLst>
          </p:cNvPr>
          <p:cNvSpPr txBox="1">
            <a:spLocks/>
          </p:cNvSpPr>
          <p:nvPr/>
        </p:nvSpPr>
        <p:spPr>
          <a:xfrm>
            <a:off x="-1" y="4592178"/>
            <a:ext cx="9144000" cy="4159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Mohammad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Sadrosadati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Jisung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Park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Onur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Mutlu</a:t>
            </a:r>
            <a:endParaRPr lang="en-US" sz="20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E4EAA1-F754-3EF4-BD59-7F72B9EBC345}"/>
              </a:ext>
            </a:extLst>
          </p:cNvPr>
          <p:cNvSpPr txBox="1">
            <a:spLocks/>
          </p:cNvSpPr>
          <p:nvPr/>
        </p:nvSpPr>
        <p:spPr>
          <a:xfrm>
            <a:off x="0" y="3650314"/>
            <a:ext cx="9144000" cy="43420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Nika Mansouri </a:t>
            </a:r>
            <a:r>
              <a:rPr lang="en-US" sz="2000" dirty="0" err="1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Ghiasi</a:t>
            </a:r>
            <a:r>
              <a:rPr lang="en-US" sz="1600" dirty="0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sym typeface="Quattrocento Sans"/>
              </a:rPr>
              <a:t>    </a:t>
            </a:r>
            <a:r>
              <a:rPr lang="en-US" sz="2000" dirty="0">
                <a:latin typeface="Corbel" panose="020B0503020204020204" pitchFamily="34" charset="0"/>
                <a:cs typeface="Cambria"/>
              </a:rPr>
              <a:t>Harun Mustafa    Talu </a:t>
            </a:r>
            <a:r>
              <a:rPr lang="en-US" sz="2000" dirty="0" err="1">
                <a:latin typeface="Corbel" panose="020B0503020204020204" pitchFamily="34" charset="0"/>
                <a:cs typeface="Cambria"/>
              </a:rPr>
              <a:t>Güloglu</a:t>
            </a:r>
            <a:r>
              <a:rPr lang="en-US" sz="2000" dirty="0">
                <a:latin typeface="Corbel" panose="020B0503020204020204" pitchFamily="34" charset="0"/>
                <a:cs typeface="Cambria"/>
              </a:rPr>
              <a:t>    </a:t>
            </a:r>
            <a:r>
              <a:rPr lang="en-GB" sz="2000" b="1" u="sng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Rakesh Nadig</a:t>
            </a:r>
            <a:endParaRPr lang="en-US" sz="20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8FE5658F-9836-B7B5-DDF3-D9F8E20E1F6E}"/>
              </a:ext>
            </a:extLst>
          </p:cNvPr>
          <p:cNvSpPr txBox="1">
            <a:spLocks/>
          </p:cNvSpPr>
          <p:nvPr/>
        </p:nvSpPr>
        <p:spPr>
          <a:xfrm>
            <a:off x="0" y="4109588"/>
            <a:ext cx="9144000" cy="434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Konstantina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Koliogeorgi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Susana Rebolledo Ruiz    Marc Rautmann    Furkan Eris</a:t>
            </a:r>
            <a:endParaRPr lang="en-US" sz="2000" dirty="0">
              <a:latin typeface="Corbel" panose="020B0503020204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4F9683A-876C-1905-F67F-EDD138D2C4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308" y="6207755"/>
            <a:ext cx="2338415" cy="1991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E9B225-07F0-86CF-283E-102A6ADC60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85" b="36752"/>
          <a:stretch>
            <a:fillRect/>
          </a:stretch>
        </p:blipFill>
        <p:spPr>
          <a:xfrm>
            <a:off x="3335209" y="6046023"/>
            <a:ext cx="2525833" cy="5225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4A94D5-1F55-4C3B-716C-A18FD5E360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" t="2037" r="3255" b="4220"/>
          <a:stretch>
            <a:fillRect/>
          </a:stretch>
        </p:blipFill>
        <p:spPr>
          <a:xfrm>
            <a:off x="2954827" y="396275"/>
            <a:ext cx="1199151" cy="120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3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CE8D-6712-46B4-7A65-AF6E8D1A4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A0D6A-EC08-F84B-46D4-019F0A5DF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Storage-Centric Computing</a:t>
            </a:r>
          </a:p>
        </p:txBody>
      </p:sp>
      <p:pic>
        <p:nvPicPr>
          <p:cNvPr id="3" name="Graphic 2" descr="Gears">
            <a:extLst>
              <a:ext uri="{FF2B5EF4-FFF2-40B4-BE49-F238E27FC236}">
                <a16:creationId xmlns:a16="http://schemas.microsoft.com/office/drawing/2014/main" id="{D2BEF59F-3CE7-11F0-3B4A-9A3DC71B4A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203" y="1045029"/>
            <a:ext cx="1344720" cy="134472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441DF8A-6C05-4C7D-532F-8C60A375D802}"/>
              </a:ext>
            </a:extLst>
          </p:cNvPr>
          <p:cNvSpPr/>
          <p:nvPr/>
        </p:nvSpPr>
        <p:spPr>
          <a:xfrm>
            <a:off x="6724358" y="246595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(CPU or Accelerator)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734CF23-BC08-D9B9-E878-1353419D16C3}"/>
              </a:ext>
            </a:extLst>
          </p:cNvPr>
          <p:cNvSpPr/>
          <p:nvPr/>
        </p:nvSpPr>
        <p:spPr>
          <a:xfrm>
            <a:off x="5842000" y="246595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</a:t>
            </a:r>
            <a:endParaRPr kumimoji="0" lang="en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24381B-A3C0-7728-0BA0-1B3B60402F51}"/>
              </a:ext>
            </a:extLst>
          </p:cNvPr>
          <p:cNvSpPr/>
          <p:nvPr/>
        </p:nvSpPr>
        <p:spPr>
          <a:xfrm>
            <a:off x="3898900" y="246595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Memory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A06C0C1-874B-021B-660A-35D78411B9E0}"/>
              </a:ext>
            </a:extLst>
          </p:cNvPr>
          <p:cNvSpPr/>
          <p:nvPr/>
        </p:nvSpPr>
        <p:spPr>
          <a:xfrm>
            <a:off x="322865" y="246595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255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8EDE5-B397-75A2-7806-00D745B5F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82E6A-4322-CF32-6D74-DAFC3C669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Challenges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EB1A19A-58C5-2270-B522-818889A84983}"/>
              </a:ext>
            </a:extLst>
          </p:cNvPr>
          <p:cNvSpPr/>
          <p:nvPr/>
        </p:nvSpPr>
        <p:spPr>
          <a:xfrm>
            <a:off x="6724358" y="246595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(CPU or Accelerator)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0B7610B-E9F1-9186-0335-8D1518AE33B2}"/>
              </a:ext>
            </a:extLst>
          </p:cNvPr>
          <p:cNvSpPr/>
          <p:nvPr/>
        </p:nvSpPr>
        <p:spPr>
          <a:xfrm>
            <a:off x="5842000" y="246595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</a:t>
            </a:r>
            <a:endParaRPr kumimoji="0" lang="en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1437AFD-1418-0E1B-7296-891693686C9F}"/>
              </a:ext>
            </a:extLst>
          </p:cNvPr>
          <p:cNvSpPr/>
          <p:nvPr/>
        </p:nvSpPr>
        <p:spPr>
          <a:xfrm>
            <a:off x="3898900" y="246595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Memory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6284472-8352-D406-FB2F-01FEDBBE8A50}"/>
              </a:ext>
            </a:extLst>
          </p:cNvPr>
          <p:cNvSpPr/>
          <p:nvPr/>
        </p:nvSpPr>
        <p:spPr>
          <a:xfrm>
            <a:off x="322865" y="246595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DAC7D9-5291-E264-2A11-D353E2E42231}"/>
              </a:ext>
            </a:extLst>
          </p:cNvPr>
          <p:cNvSpPr/>
          <p:nvPr/>
        </p:nvSpPr>
        <p:spPr>
          <a:xfrm>
            <a:off x="0" y="4255834"/>
            <a:ext cx="9144000" cy="7936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Graph-based sequence analysis tools </a:t>
            </a:r>
            <a:b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</a:br>
            <a: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cannot run in storage due to SSD limitations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363330-0356-6F7F-FD93-6E993F2DFCA4}"/>
              </a:ext>
            </a:extLst>
          </p:cNvPr>
          <p:cNvSpPr txBox="1"/>
          <p:nvPr/>
        </p:nvSpPr>
        <p:spPr>
          <a:xfrm>
            <a:off x="1004208" y="5202770"/>
            <a:ext cx="73669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2000" b="1" i="1" dirty="0">
                <a:solidFill>
                  <a:srgbClr val="C00000"/>
                </a:solidFill>
                <a:latin typeface="Corbel" panose="020B0503020204020204" pitchFamily="34" charset="0"/>
              </a:rPr>
              <a:t>Dependent and random accesses to the sequence graph</a:t>
            </a:r>
            <a:endParaRPr lang="en-GB" sz="20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614589-82CB-C525-3A35-3B7128717E7E}"/>
              </a:ext>
            </a:extLst>
          </p:cNvPr>
          <p:cNvSpPr txBox="1"/>
          <p:nvPr/>
        </p:nvSpPr>
        <p:spPr>
          <a:xfrm>
            <a:off x="0" y="5679963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2000" b="1" i="1" dirty="0">
                <a:solidFill>
                  <a:srgbClr val="C00000"/>
                </a:solidFill>
                <a:latin typeface="Corbel" panose="020B0503020204020204" pitchFamily="34" charset="0"/>
              </a:rPr>
              <a:t>Different properties from conventional, non-genome graphs</a:t>
            </a:r>
            <a:endParaRPr lang="en-GB" sz="20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pic>
        <p:nvPicPr>
          <p:cNvPr id="12" name="Graphic 11" descr="Gears">
            <a:extLst>
              <a:ext uri="{FF2B5EF4-FFF2-40B4-BE49-F238E27FC236}">
                <a16:creationId xmlns:a16="http://schemas.microsoft.com/office/drawing/2014/main" id="{DBB4C17A-5FAD-35E4-9DF8-BD2F1422EA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5203" y="1045029"/>
            <a:ext cx="1344720" cy="13447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07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DA4FF-A652-B779-D91E-6B9518BD9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F7C27-DE7F-BDC5-2D06-AAFC31852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GRAINS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68924-49F0-BAFE-CA7F-A554BC7E3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18306"/>
            <a:ext cx="8798061" cy="1428749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The </a:t>
            </a:r>
            <a:r>
              <a:rPr lang="en-GB" sz="2000" i="1" dirty="0"/>
              <a:t>first</a:t>
            </a:r>
            <a:r>
              <a:rPr lang="en-GB" sz="2000" dirty="0"/>
              <a:t> system for analysis with large-scale genome graphs in storage</a:t>
            </a: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Enabled via</a:t>
            </a:r>
            <a:r>
              <a:rPr lang="en-GB" sz="2000" dirty="0">
                <a:solidFill>
                  <a:srgbClr val="1658FF"/>
                </a:solidFill>
              </a:rPr>
              <a:t> </a:t>
            </a:r>
            <a:r>
              <a:rPr lang="en-GB" sz="2000" b="1" dirty="0">
                <a:solidFill>
                  <a:srgbClr val="1658FF"/>
                </a:solidFill>
              </a:rPr>
              <a:t>storage-aware algorithm-architecture co-design</a:t>
            </a:r>
            <a:r>
              <a:rPr lang="en-GB" sz="2000" b="1" dirty="0"/>
              <a:t>, </a:t>
            </a:r>
            <a:r>
              <a:rPr lang="en-GB" sz="2000" dirty="0"/>
              <a:t>based on the </a:t>
            </a:r>
            <a:r>
              <a:rPr lang="en-GB" sz="2000" b="1" dirty="0">
                <a:solidFill>
                  <a:srgbClr val="1658FF"/>
                </a:solidFill>
              </a:rPr>
              <a:t>properties of large-scale genome graphs </a:t>
            </a:r>
            <a:r>
              <a:rPr lang="en-GB" sz="2000" dirty="0"/>
              <a:t>to </a:t>
            </a:r>
          </a:p>
          <a:p>
            <a:pPr lvl="1"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Make the execution pipeline </a:t>
            </a:r>
            <a:r>
              <a:rPr lang="en-GB" sz="2000" b="1" dirty="0">
                <a:solidFill>
                  <a:srgbClr val="7A62E7"/>
                </a:solidFill>
              </a:rPr>
              <a:t>more storage-friendly</a:t>
            </a:r>
            <a:r>
              <a:rPr lang="en-GB" sz="2000" b="1" dirty="0">
                <a:solidFill>
                  <a:srgbClr val="1D99E9"/>
                </a:solidFill>
              </a:rPr>
              <a:t> </a:t>
            </a:r>
          </a:p>
          <a:p>
            <a:pPr lvl="1"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Further improve </a:t>
            </a:r>
            <a:r>
              <a:rPr lang="en-GB" sz="2000" b="1" dirty="0"/>
              <a:t>performance</a:t>
            </a:r>
            <a:r>
              <a:rPr lang="en-GB" sz="2000" dirty="0"/>
              <a:t>, </a:t>
            </a:r>
            <a:r>
              <a:rPr lang="en-GB" sz="2000" b="1" dirty="0"/>
              <a:t>energy-efficiency</a:t>
            </a:r>
            <a:r>
              <a:rPr lang="en-GB" sz="2000" dirty="0"/>
              <a:t>, and </a:t>
            </a:r>
            <a:r>
              <a:rPr lang="en-GB" sz="2000" b="1" dirty="0"/>
              <a:t>cost-effectiveness</a:t>
            </a:r>
            <a:r>
              <a:rPr lang="en-GB" sz="2000" dirty="0"/>
              <a:t> via </a:t>
            </a:r>
            <a:br>
              <a:rPr lang="en-GB" sz="2000" dirty="0"/>
            </a:br>
            <a:r>
              <a:rPr lang="en-GB" sz="2000" b="1" dirty="0">
                <a:solidFill>
                  <a:srgbClr val="00916B"/>
                </a:solidFill>
              </a:rPr>
              <a:t>storage-centric computing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56BE7AA-CA7D-5327-C6B5-A2646C67B0D4}"/>
              </a:ext>
            </a:extLst>
          </p:cNvPr>
          <p:cNvGrpSpPr/>
          <p:nvPr/>
        </p:nvGrpSpPr>
        <p:grpSpPr>
          <a:xfrm>
            <a:off x="93267" y="3469306"/>
            <a:ext cx="8810051" cy="2587321"/>
            <a:chOff x="93267" y="3367708"/>
            <a:chExt cx="8810051" cy="2587321"/>
          </a:xfrm>
        </p:grpSpPr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2AB0E255-F3F0-4FB4-361A-C8C3E7DBB110}"/>
                </a:ext>
              </a:extLst>
            </p:cNvPr>
            <p:cNvSpPr/>
            <p:nvPr/>
          </p:nvSpPr>
          <p:spPr>
            <a:xfrm rot="16200000">
              <a:off x="-538058" y="4187458"/>
              <a:ext cx="2587321" cy="947822"/>
            </a:xfrm>
            <a:prstGeom prst="roundRect">
              <a:avLst>
                <a:gd name="adj" fmla="val 0"/>
              </a:avLst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E47D16A3-4955-EAC9-CFAC-E910C11C8897}"/>
                </a:ext>
              </a:extLst>
            </p:cNvPr>
            <p:cNvSpPr/>
            <p:nvPr/>
          </p:nvSpPr>
          <p:spPr>
            <a:xfrm rot="16200000">
              <a:off x="4240657" y="1292367"/>
              <a:ext cx="2578195" cy="6747126"/>
            </a:xfrm>
            <a:prstGeom prst="roundRect">
              <a:avLst>
                <a:gd name="adj" fmla="val 266"/>
              </a:avLst>
            </a:prstGeom>
            <a:solidFill>
              <a:srgbClr val="FBEDD4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>
              <a:glow rad="12700">
                <a:sysClr val="window" lastClr="FFFFFF"/>
              </a:glow>
            </a:effectLst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1B09AD7-85A7-25DD-49AA-4C3D044FFBCE}"/>
                </a:ext>
              </a:extLst>
            </p:cNvPr>
            <p:cNvSpPr/>
            <p:nvPr/>
          </p:nvSpPr>
          <p:spPr bwMode="auto">
            <a:xfrm>
              <a:off x="2248865" y="3436279"/>
              <a:ext cx="950847" cy="2192039"/>
            </a:xfrm>
            <a:prstGeom prst="rect">
              <a:avLst/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E13B451-2E91-7DCB-020D-60C5748B4FD4}"/>
                </a:ext>
              </a:extLst>
            </p:cNvPr>
            <p:cNvSpPr/>
            <p:nvPr/>
          </p:nvSpPr>
          <p:spPr bwMode="auto">
            <a:xfrm>
              <a:off x="3335044" y="3436280"/>
              <a:ext cx="1748735" cy="2192040"/>
            </a:xfrm>
            <a:prstGeom prst="rect">
              <a:avLst/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2FDC310-572E-9B36-A28A-C7E1C0DBEABA}"/>
                </a:ext>
              </a:extLst>
            </p:cNvPr>
            <p:cNvSpPr txBox="1"/>
            <p:nvPr/>
          </p:nvSpPr>
          <p:spPr>
            <a:xfrm rot="5400000">
              <a:off x="5049264" y="4373178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sp>
          <p:nvSpPr>
            <p:cNvPr id="52" name="직사각형 78">
              <a:extLst>
                <a:ext uri="{FF2B5EF4-FFF2-40B4-BE49-F238E27FC236}">
                  <a16:creationId xmlns:a16="http://schemas.microsoft.com/office/drawing/2014/main" id="{D4CF8C0C-7C99-F417-D10F-D4A1A9A69D83}"/>
                </a:ext>
              </a:extLst>
            </p:cNvPr>
            <p:cNvSpPr/>
            <p:nvPr/>
          </p:nvSpPr>
          <p:spPr>
            <a:xfrm>
              <a:off x="4420607" y="3475729"/>
              <a:ext cx="597045" cy="468043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Flash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Cntrl.</a:t>
              </a: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53" name="직사각형 78">
              <a:extLst>
                <a:ext uri="{FF2B5EF4-FFF2-40B4-BE49-F238E27FC236}">
                  <a16:creationId xmlns:a16="http://schemas.microsoft.com/office/drawing/2014/main" id="{F532B770-8CEF-A7AA-66BF-F4326DD4DA5E}"/>
                </a:ext>
              </a:extLst>
            </p:cNvPr>
            <p:cNvSpPr/>
            <p:nvPr/>
          </p:nvSpPr>
          <p:spPr>
            <a:xfrm>
              <a:off x="4420607" y="4517514"/>
              <a:ext cx="597045" cy="500452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Flash</a:t>
              </a:r>
              <a:b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</a:b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Cntrl.</a:t>
              </a: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C4B7322A-8FDF-E42D-3ABD-673B349B585B}"/>
                </a:ext>
              </a:extLst>
            </p:cNvPr>
            <p:cNvSpPr/>
            <p:nvPr/>
          </p:nvSpPr>
          <p:spPr>
            <a:xfrm>
              <a:off x="2305782" y="4681503"/>
              <a:ext cx="837012" cy="890780"/>
            </a:xfrm>
            <a:prstGeom prst="roundRect">
              <a:avLst>
                <a:gd name="adj" fmla="val 9255"/>
              </a:avLst>
            </a:prstGeom>
            <a:solidFill>
              <a:srgbClr val="A5A5A5">
                <a:lumMod val="60000"/>
                <a:lumOff val="4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Baseline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Metadata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4D2B0D4-35EB-2D79-FDD6-999203932DD6}"/>
                </a:ext>
              </a:extLst>
            </p:cNvPr>
            <p:cNvSpPr txBox="1"/>
            <p:nvPr/>
          </p:nvSpPr>
          <p:spPr>
            <a:xfrm>
              <a:off x="3380272" y="3480956"/>
              <a:ext cx="1010800" cy="4185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SSD Controller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0311187-B26E-8AA6-0A2F-6AE4E82D3FCF}"/>
                </a:ext>
              </a:extLst>
            </p:cNvPr>
            <p:cNvSpPr txBox="1"/>
            <p:nvPr/>
          </p:nvSpPr>
          <p:spPr>
            <a:xfrm>
              <a:off x="2246206" y="3483267"/>
              <a:ext cx="950847" cy="4185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Internal</a:t>
              </a:r>
              <a:b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DRAM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4FC0D32-27EE-E71B-CBB2-D8CE292BC8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0501" y="3593814"/>
              <a:ext cx="3382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8A8F11C-1A0C-2EA9-5CC6-2A8A44FD6E40}"/>
                </a:ext>
              </a:extLst>
            </p:cNvPr>
            <p:cNvSpPr txBox="1"/>
            <p:nvPr/>
          </p:nvSpPr>
          <p:spPr>
            <a:xfrm>
              <a:off x="5110941" y="3367708"/>
              <a:ext cx="137566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Channel#1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59D26B3-00C9-6D47-575B-23C2D3C22D0E}"/>
                </a:ext>
              </a:extLst>
            </p:cNvPr>
            <p:cNvSpPr txBox="1"/>
            <p:nvPr/>
          </p:nvSpPr>
          <p:spPr>
            <a:xfrm>
              <a:off x="7447874" y="3816464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04B12A6-0095-FE45-8102-731C11CAA3C3}"/>
                </a:ext>
              </a:extLst>
            </p:cNvPr>
            <p:cNvGrpSpPr/>
            <p:nvPr/>
          </p:nvGrpSpPr>
          <p:grpSpPr>
            <a:xfrm>
              <a:off x="7959787" y="3604887"/>
              <a:ext cx="855552" cy="903503"/>
              <a:chOff x="6112533" y="1594842"/>
              <a:chExt cx="855552" cy="903503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D794A927-E127-3231-4720-CE6305BEC169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Die#M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1B9C242D-9B75-F965-BB50-64CE92E0E8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2D70D14-5E7C-2F7C-74EE-839C8A20BA49}"/>
                </a:ext>
              </a:extLst>
            </p:cNvPr>
            <p:cNvSpPr txBox="1"/>
            <p:nvPr/>
          </p:nvSpPr>
          <p:spPr>
            <a:xfrm>
              <a:off x="2140895" y="5652086"/>
              <a:ext cx="341021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srgbClr val="B97E10"/>
                  </a:solidFill>
                  <a:latin typeface="Corbel" panose="020B0503020204020204" pitchFamily="34" charset="0"/>
                </a:rPr>
                <a:t>GRAINS-Enabled SSD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9BFD185-AAC8-6CB3-EF7B-9868D3C871F5}"/>
                </a:ext>
              </a:extLst>
            </p:cNvPr>
            <p:cNvSpPr txBox="1"/>
            <p:nvPr/>
          </p:nvSpPr>
          <p:spPr>
            <a:xfrm>
              <a:off x="93267" y="3464369"/>
              <a:ext cx="1319992" cy="4487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Host </a:t>
              </a:r>
              <a:b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System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969B3CD-790C-9AE3-5289-006B0C4B04EF}"/>
                </a:ext>
              </a:extLst>
            </p:cNvPr>
            <p:cNvSpPr txBox="1"/>
            <p:nvPr/>
          </p:nvSpPr>
          <p:spPr>
            <a:xfrm>
              <a:off x="7444595" y="5127444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009D04D2-D26F-1B9F-3F79-6FF3693EE8D8}"/>
                </a:ext>
              </a:extLst>
            </p:cNvPr>
            <p:cNvGrpSpPr/>
            <p:nvPr/>
          </p:nvGrpSpPr>
          <p:grpSpPr>
            <a:xfrm>
              <a:off x="6554010" y="4915867"/>
              <a:ext cx="855552" cy="903503"/>
              <a:chOff x="6112533" y="1594842"/>
              <a:chExt cx="855552" cy="903503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C1CBE7C7-EA5F-DE4F-201B-2CB4F0D22F0B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Die#2</a:t>
                </a:r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7EA06807-616B-B0EE-08A3-C2B9C59785D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960611DC-E4C4-37BE-CDFF-5B3E0F6B469F}"/>
                </a:ext>
              </a:extLst>
            </p:cNvPr>
            <p:cNvGrpSpPr/>
            <p:nvPr/>
          </p:nvGrpSpPr>
          <p:grpSpPr>
            <a:xfrm>
              <a:off x="7963892" y="4915867"/>
              <a:ext cx="855552" cy="903503"/>
              <a:chOff x="6112533" y="1594842"/>
              <a:chExt cx="855552" cy="903503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25FB02E5-7F05-25AC-EA1C-8D4266D4453F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Die#M</a:t>
                </a:r>
              </a:p>
            </p:txBody>
          </p: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B787F8E5-FCC0-F0F1-71AC-25237B9BEE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4C7F25C-70C1-E60A-7333-95897B03C6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7222" y="4904794"/>
              <a:ext cx="3382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F3AF7157-485A-9F22-AA90-4B7159BDFF39}"/>
                </a:ext>
              </a:extLst>
            </p:cNvPr>
            <p:cNvGrpSpPr/>
            <p:nvPr/>
          </p:nvGrpSpPr>
          <p:grpSpPr>
            <a:xfrm>
              <a:off x="6554010" y="3604887"/>
              <a:ext cx="855552" cy="903503"/>
              <a:chOff x="6112533" y="1594842"/>
              <a:chExt cx="855552" cy="903503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5B72EAB2-A584-50C0-580D-9F6AAE5DFBAF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Die#2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87361591-A0AE-1CCB-61F1-880119EEA8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72B48BE4-FF1F-AD3A-6DD8-430D932550E7}"/>
                </a:ext>
              </a:extLst>
            </p:cNvPr>
            <p:cNvGrpSpPr/>
            <p:nvPr/>
          </p:nvGrpSpPr>
          <p:grpSpPr>
            <a:xfrm>
              <a:off x="5554393" y="3604887"/>
              <a:ext cx="855552" cy="903503"/>
              <a:chOff x="6112533" y="1594842"/>
              <a:chExt cx="855552" cy="903503"/>
            </a:xfrm>
          </p:grpSpPr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C15E9E92-15BC-DD86-DD4E-889622C7AA8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27AA08D1-3E01-33C7-6AD9-9B6576C6927F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Die#1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F1A82103-8E15-E0BE-84DB-0D20E7265F09}"/>
                </a:ext>
              </a:extLst>
            </p:cNvPr>
            <p:cNvGrpSpPr/>
            <p:nvPr/>
          </p:nvGrpSpPr>
          <p:grpSpPr>
            <a:xfrm>
              <a:off x="5551114" y="4915867"/>
              <a:ext cx="855552" cy="903503"/>
              <a:chOff x="6112533" y="1594842"/>
              <a:chExt cx="855552" cy="903503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88D3922C-34A2-87DD-A23A-BF8DACA31722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Die#1</a:t>
                </a:r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88CBC711-21FE-9F53-C2D0-C5F80B91C0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9782938-5BB9-60E6-9181-E83A37C61BDC}"/>
                </a:ext>
              </a:extLst>
            </p:cNvPr>
            <p:cNvSpPr txBox="1"/>
            <p:nvPr/>
          </p:nvSpPr>
          <p:spPr>
            <a:xfrm>
              <a:off x="5110941" y="4677287"/>
              <a:ext cx="1375662" cy="246221"/>
            </a:xfrm>
            <a:prstGeom prst="rect">
              <a:avLst/>
            </a:prstGeom>
            <a:noFill/>
            <a:effectLst>
              <a:glow rad="63500">
                <a:srgbClr val="ED7D31">
                  <a:alpha val="40000"/>
                </a:srgbClr>
              </a:glow>
            </a:effectLst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Channel#N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직사각형 78">
              <a:extLst>
                <a:ext uri="{FF2B5EF4-FFF2-40B4-BE49-F238E27FC236}">
                  <a16:creationId xmlns:a16="http://schemas.microsoft.com/office/drawing/2014/main" id="{E09F9555-12EB-FB82-A002-166FA6285D8E}"/>
                </a:ext>
              </a:extLst>
            </p:cNvPr>
            <p:cNvSpPr/>
            <p:nvPr/>
          </p:nvSpPr>
          <p:spPr>
            <a:xfrm>
              <a:off x="3625072" y="4390945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4" name="직사각형 78">
              <a:extLst>
                <a:ext uri="{FF2B5EF4-FFF2-40B4-BE49-F238E27FC236}">
                  <a16:creationId xmlns:a16="http://schemas.microsoft.com/office/drawing/2014/main" id="{CF972BDA-8D17-66AC-80F4-F7B3E12EEA61}"/>
                </a:ext>
              </a:extLst>
            </p:cNvPr>
            <p:cNvSpPr/>
            <p:nvPr/>
          </p:nvSpPr>
          <p:spPr>
            <a:xfrm>
              <a:off x="3662509" y="4279274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5" name="직사각형 78">
              <a:extLst>
                <a:ext uri="{FF2B5EF4-FFF2-40B4-BE49-F238E27FC236}">
                  <a16:creationId xmlns:a16="http://schemas.microsoft.com/office/drawing/2014/main" id="{0F0672D8-63A5-2EE5-A178-34369A8F2EC5}"/>
                </a:ext>
              </a:extLst>
            </p:cNvPr>
            <p:cNvSpPr/>
            <p:nvPr/>
          </p:nvSpPr>
          <p:spPr>
            <a:xfrm>
              <a:off x="3706034" y="4185427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6" name="직사각형 78">
              <a:extLst>
                <a:ext uri="{FF2B5EF4-FFF2-40B4-BE49-F238E27FC236}">
                  <a16:creationId xmlns:a16="http://schemas.microsoft.com/office/drawing/2014/main" id="{6F5F6E88-5D26-CEAE-C509-E789F4FF4454}"/>
                </a:ext>
              </a:extLst>
            </p:cNvPr>
            <p:cNvSpPr/>
            <p:nvPr/>
          </p:nvSpPr>
          <p:spPr>
            <a:xfrm>
              <a:off x="3742808" y="4047084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D0D2624E-3577-9203-D55C-BC612D071852}"/>
                </a:ext>
              </a:extLst>
            </p:cNvPr>
            <p:cNvSpPr/>
            <p:nvPr/>
          </p:nvSpPr>
          <p:spPr>
            <a:xfrm rot="16200000">
              <a:off x="3088180" y="4394106"/>
              <a:ext cx="1093086" cy="309375"/>
            </a:xfrm>
            <a:prstGeom prst="roundRect">
              <a:avLst/>
            </a:prstGeom>
            <a:solidFill>
              <a:srgbClr val="C4C4C4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FTL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75029FD-AEBC-71E6-4C73-AF79BF82357F}"/>
                </a:ext>
              </a:extLst>
            </p:cNvPr>
            <p:cNvSpPr txBox="1"/>
            <p:nvPr/>
          </p:nvSpPr>
          <p:spPr>
            <a:xfrm rot="16200000">
              <a:off x="3596859" y="4313092"/>
              <a:ext cx="600881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Cores</a:t>
              </a:r>
            </a:p>
          </p:txBody>
        </p:sp>
      </p:grpSp>
      <p:sp>
        <p:nvSpPr>
          <p:cNvPr id="89" name="Left-right Arrow 88">
            <a:extLst>
              <a:ext uri="{FF2B5EF4-FFF2-40B4-BE49-F238E27FC236}">
                <a16:creationId xmlns:a16="http://schemas.microsoft.com/office/drawing/2014/main" id="{792B0762-8B2B-2306-B865-DD439694BADE}"/>
              </a:ext>
            </a:extLst>
          </p:cNvPr>
          <p:cNvSpPr/>
          <p:nvPr/>
        </p:nvSpPr>
        <p:spPr>
          <a:xfrm>
            <a:off x="1243480" y="4380872"/>
            <a:ext cx="911381" cy="581093"/>
          </a:xfrm>
          <a:prstGeom prst="leftRightArrow">
            <a:avLst>
              <a:gd name="adj1" fmla="val 50004"/>
              <a:gd name="adj2" fmla="val 40265"/>
            </a:avLst>
          </a:prstGeom>
          <a:solidFill>
            <a:srgbClr val="7A6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85ADB0C9-4228-CD73-AD82-178C1F214684}"/>
              </a:ext>
            </a:extLst>
          </p:cNvPr>
          <p:cNvGrpSpPr/>
          <p:nvPr/>
        </p:nvGrpSpPr>
        <p:grpSpPr>
          <a:xfrm>
            <a:off x="3889668" y="3781787"/>
            <a:ext cx="4743380" cy="1940061"/>
            <a:chOff x="3889668" y="3680189"/>
            <a:chExt cx="4743380" cy="1940061"/>
          </a:xfrm>
          <a:solidFill>
            <a:srgbClr val="11813C"/>
          </a:solidFill>
        </p:grpSpPr>
        <p:pic>
          <p:nvPicPr>
            <p:cNvPr id="91" name="Graphic 90" descr="Single gear">
              <a:extLst>
                <a:ext uri="{FF2B5EF4-FFF2-40B4-BE49-F238E27FC236}">
                  <a16:creationId xmlns:a16="http://schemas.microsoft.com/office/drawing/2014/main" id="{FF4AAE57-4931-7A1A-54D6-BF13C2298BB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89668" y="4982120"/>
              <a:ext cx="638130" cy="638130"/>
            </a:xfrm>
            <a:prstGeom prst="rect">
              <a:avLst/>
            </a:prstGeom>
          </p:spPr>
        </p:pic>
        <p:pic>
          <p:nvPicPr>
            <p:cNvPr id="92" name="Graphic 91" descr="Single gear">
              <a:extLst>
                <a:ext uri="{FF2B5EF4-FFF2-40B4-BE49-F238E27FC236}">
                  <a16:creationId xmlns:a16="http://schemas.microsoft.com/office/drawing/2014/main" id="{99D5C6BC-BC18-C54D-86DF-DE91B2C4B1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42561" y="3680189"/>
              <a:ext cx="480694" cy="480694"/>
            </a:xfrm>
            <a:prstGeom prst="rect">
              <a:avLst/>
            </a:prstGeom>
          </p:spPr>
        </p:pic>
        <p:pic>
          <p:nvPicPr>
            <p:cNvPr id="93" name="Graphic 92" descr="Single gear">
              <a:extLst>
                <a:ext uri="{FF2B5EF4-FFF2-40B4-BE49-F238E27FC236}">
                  <a16:creationId xmlns:a16="http://schemas.microsoft.com/office/drawing/2014/main" id="{871EC56F-D9D7-F6A0-51ED-4DEF843C34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41835" y="5006769"/>
              <a:ext cx="480694" cy="480694"/>
            </a:xfrm>
            <a:prstGeom prst="rect">
              <a:avLst/>
            </a:prstGeom>
          </p:spPr>
        </p:pic>
        <p:pic>
          <p:nvPicPr>
            <p:cNvPr id="95" name="Graphic 94" descr="Single gear">
              <a:extLst>
                <a:ext uri="{FF2B5EF4-FFF2-40B4-BE49-F238E27FC236}">
                  <a16:creationId xmlns:a16="http://schemas.microsoft.com/office/drawing/2014/main" id="{D016A9C4-5512-2EC4-E6D2-7FA59FF89A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38590" y="3689843"/>
              <a:ext cx="480694" cy="480694"/>
            </a:xfrm>
            <a:prstGeom prst="rect">
              <a:avLst/>
            </a:prstGeom>
          </p:spPr>
        </p:pic>
        <p:pic>
          <p:nvPicPr>
            <p:cNvPr id="96" name="Graphic 95" descr="Single gear">
              <a:extLst>
                <a:ext uri="{FF2B5EF4-FFF2-40B4-BE49-F238E27FC236}">
                  <a16:creationId xmlns:a16="http://schemas.microsoft.com/office/drawing/2014/main" id="{98149491-2FC2-3282-AE23-85F9C9F74C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47462" y="5006769"/>
              <a:ext cx="480694" cy="480694"/>
            </a:xfrm>
            <a:prstGeom prst="rect">
              <a:avLst/>
            </a:prstGeom>
          </p:spPr>
        </p:pic>
        <p:pic>
          <p:nvPicPr>
            <p:cNvPr id="97" name="Graphic 96" descr="Single gear">
              <a:extLst>
                <a:ext uri="{FF2B5EF4-FFF2-40B4-BE49-F238E27FC236}">
                  <a16:creationId xmlns:a16="http://schemas.microsoft.com/office/drawing/2014/main" id="{15E33EB4-5C16-4FDB-6808-8A6B8A35F5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40434" y="3700575"/>
              <a:ext cx="480694" cy="480694"/>
            </a:xfrm>
            <a:prstGeom prst="rect">
              <a:avLst/>
            </a:prstGeom>
          </p:spPr>
        </p:pic>
        <p:pic>
          <p:nvPicPr>
            <p:cNvPr id="98" name="Graphic 97" descr="Single gear">
              <a:extLst>
                <a:ext uri="{FF2B5EF4-FFF2-40B4-BE49-F238E27FC236}">
                  <a16:creationId xmlns:a16="http://schemas.microsoft.com/office/drawing/2014/main" id="{C13C1A40-A73F-83F8-EC27-A180BE2C14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52354" y="4996926"/>
              <a:ext cx="480694" cy="48069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05871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89" grpId="0" animBg="1"/>
      <p:bldP spid="8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E4A77-1314-313C-9D1D-55E8D38B1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1FE03-AE05-2359-CD20-76D6B7AC2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GRAINS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75FF5-681E-EAE0-9E7B-3849F3225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18306"/>
            <a:ext cx="8798061" cy="1428749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The </a:t>
            </a:r>
            <a:r>
              <a:rPr lang="en-GB" sz="2000" i="1" dirty="0"/>
              <a:t>first</a:t>
            </a:r>
            <a:r>
              <a:rPr lang="en-GB" sz="2000" dirty="0"/>
              <a:t> system for analysis with large-scale genome graphs in storage</a:t>
            </a: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Enabled via</a:t>
            </a:r>
            <a:r>
              <a:rPr lang="en-GB" sz="2000" dirty="0">
                <a:solidFill>
                  <a:srgbClr val="1658FF"/>
                </a:solidFill>
              </a:rPr>
              <a:t> </a:t>
            </a:r>
            <a:r>
              <a:rPr lang="en-GB" sz="2000" b="1" dirty="0">
                <a:solidFill>
                  <a:srgbClr val="1658FF"/>
                </a:solidFill>
              </a:rPr>
              <a:t>storage-aware algorithm-architecture co-design</a:t>
            </a:r>
            <a:r>
              <a:rPr lang="en-GB" sz="2000" b="1" dirty="0"/>
              <a:t>, </a:t>
            </a:r>
            <a:r>
              <a:rPr lang="en-GB" sz="2000" dirty="0"/>
              <a:t>based on the </a:t>
            </a:r>
            <a:r>
              <a:rPr lang="en-GB" sz="2000" b="1" dirty="0">
                <a:solidFill>
                  <a:srgbClr val="1658FF"/>
                </a:solidFill>
              </a:rPr>
              <a:t>properties of large-scale genome graphs </a:t>
            </a:r>
            <a:r>
              <a:rPr lang="en-GB" sz="2000" dirty="0"/>
              <a:t>to </a:t>
            </a:r>
          </a:p>
          <a:p>
            <a:pPr lvl="1"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Make the execution pipeline </a:t>
            </a:r>
            <a:r>
              <a:rPr lang="en-GB" sz="2000" b="1" dirty="0">
                <a:solidFill>
                  <a:srgbClr val="7A62E7"/>
                </a:solidFill>
              </a:rPr>
              <a:t>more storage-friendly</a:t>
            </a:r>
            <a:r>
              <a:rPr lang="en-GB" sz="2000" b="1" dirty="0">
                <a:solidFill>
                  <a:srgbClr val="1D99E9"/>
                </a:solidFill>
              </a:rPr>
              <a:t> </a:t>
            </a:r>
          </a:p>
          <a:p>
            <a:pPr lvl="1"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Further improve </a:t>
            </a:r>
            <a:r>
              <a:rPr lang="en-GB" sz="2000" b="1" dirty="0"/>
              <a:t>performance</a:t>
            </a:r>
            <a:r>
              <a:rPr lang="en-GB" sz="2000" dirty="0"/>
              <a:t>, </a:t>
            </a:r>
            <a:r>
              <a:rPr lang="en-GB" sz="2000" b="1" dirty="0"/>
              <a:t>energy-efficiency</a:t>
            </a:r>
            <a:r>
              <a:rPr lang="en-GB" sz="2000" dirty="0"/>
              <a:t>, and </a:t>
            </a:r>
            <a:r>
              <a:rPr lang="en-GB" sz="2000" b="1" dirty="0"/>
              <a:t>cost-effectiveness</a:t>
            </a:r>
            <a:r>
              <a:rPr lang="en-GB" sz="2000" dirty="0"/>
              <a:t> via </a:t>
            </a:r>
            <a:br>
              <a:rPr lang="en-GB" sz="2000" dirty="0"/>
            </a:br>
            <a:r>
              <a:rPr lang="en-GB" sz="2000" b="1" dirty="0">
                <a:solidFill>
                  <a:srgbClr val="00916B"/>
                </a:solidFill>
              </a:rPr>
              <a:t>storage-centric computing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4A8F6206-BD8A-A7F1-2FA4-D0061C1C8543}"/>
              </a:ext>
            </a:extLst>
          </p:cNvPr>
          <p:cNvGrpSpPr/>
          <p:nvPr/>
        </p:nvGrpSpPr>
        <p:grpSpPr>
          <a:xfrm>
            <a:off x="93267" y="3469306"/>
            <a:ext cx="8810051" cy="2587321"/>
            <a:chOff x="93267" y="3367708"/>
            <a:chExt cx="8810051" cy="2587321"/>
          </a:xfrm>
        </p:grpSpPr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2B7ADC63-7AB8-A993-4389-91ABAFCA5AB6}"/>
                </a:ext>
              </a:extLst>
            </p:cNvPr>
            <p:cNvSpPr/>
            <p:nvPr/>
          </p:nvSpPr>
          <p:spPr>
            <a:xfrm rot="16200000">
              <a:off x="-538058" y="4187458"/>
              <a:ext cx="2587321" cy="947822"/>
            </a:xfrm>
            <a:prstGeom prst="roundRect">
              <a:avLst>
                <a:gd name="adj" fmla="val 0"/>
              </a:avLst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A0E2E34D-5D3F-EB10-9188-F20A431B5E9A}"/>
                </a:ext>
              </a:extLst>
            </p:cNvPr>
            <p:cNvSpPr/>
            <p:nvPr/>
          </p:nvSpPr>
          <p:spPr>
            <a:xfrm rot="16200000">
              <a:off x="4240657" y="1292367"/>
              <a:ext cx="2578195" cy="6747126"/>
            </a:xfrm>
            <a:prstGeom prst="roundRect">
              <a:avLst>
                <a:gd name="adj" fmla="val 266"/>
              </a:avLst>
            </a:prstGeom>
            <a:solidFill>
              <a:srgbClr val="FBEDD4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>
              <a:glow rad="12700">
                <a:sysClr val="window" lastClr="FFFFFF"/>
              </a:glow>
            </a:effectLst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8A52BA5-28E0-7895-B018-F1F1CD9B77B8}"/>
                </a:ext>
              </a:extLst>
            </p:cNvPr>
            <p:cNvSpPr/>
            <p:nvPr/>
          </p:nvSpPr>
          <p:spPr bwMode="auto">
            <a:xfrm>
              <a:off x="2248865" y="3436279"/>
              <a:ext cx="950847" cy="2192039"/>
            </a:xfrm>
            <a:prstGeom prst="rect">
              <a:avLst/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B315137-60E2-ABED-3DDB-9645761DBD0E}"/>
                </a:ext>
              </a:extLst>
            </p:cNvPr>
            <p:cNvSpPr/>
            <p:nvPr/>
          </p:nvSpPr>
          <p:spPr bwMode="auto">
            <a:xfrm>
              <a:off x="3335044" y="3436280"/>
              <a:ext cx="1748735" cy="2192040"/>
            </a:xfrm>
            <a:prstGeom prst="rect">
              <a:avLst/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A36F559-1959-E120-B7F7-267344CAD3D2}"/>
                </a:ext>
              </a:extLst>
            </p:cNvPr>
            <p:cNvSpPr txBox="1"/>
            <p:nvPr/>
          </p:nvSpPr>
          <p:spPr>
            <a:xfrm rot="5400000">
              <a:off x="5049264" y="4373178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sp>
          <p:nvSpPr>
            <p:cNvPr id="52" name="직사각형 78">
              <a:extLst>
                <a:ext uri="{FF2B5EF4-FFF2-40B4-BE49-F238E27FC236}">
                  <a16:creationId xmlns:a16="http://schemas.microsoft.com/office/drawing/2014/main" id="{9A81B6B4-618F-3562-A3A6-0481993CF000}"/>
                </a:ext>
              </a:extLst>
            </p:cNvPr>
            <p:cNvSpPr/>
            <p:nvPr/>
          </p:nvSpPr>
          <p:spPr>
            <a:xfrm>
              <a:off x="4420607" y="3475729"/>
              <a:ext cx="597045" cy="468043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Flash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Cntrl.</a:t>
              </a: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53" name="직사각형 78">
              <a:extLst>
                <a:ext uri="{FF2B5EF4-FFF2-40B4-BE49-F238E27FC236}">
                  <a16:creationId xmlns:a16="http://schemas.microsoft.com/office/drawing/2014/main" id="{B2187AF6-3705-017A-F982-D7345C409352}"/>
                </a:ext>
              </a:extLst>
            </p:cNvPr>
            <p:cNvSpPr/>
            <p:nvPr/>
          </p:nvSpPr>
          <p:spPr>
            <a:xfrm>
              <a:off x="4420607" y="4517514"/>
              <a:ext cx="597045" cy="500452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Flash</a:t>
              </a:r>
              <a:b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</a:b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Cntrl.</a:t>
              </a: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9655A675-DF64-EBE8-DCFE-E5A8D09D6CBE}"/>
                </a:ext>
              </a:extLst>
            </p:cNvPr>
            <p:cNvSpPr/>
            <p:nvPr/>
          </p:nvSpPr>
          <p:spPr>
            <a:xfrm>
              <a:off x="2305782" y="4681503"/>
              <a:ext cx="837012" cy="890780"/>
            </a:xfrm>
            <a:prstGeom prst="roundRect">
              <a:avLst>
                <a:gd name="adj" fmla="val 9255"/>
              </a:avLst>
            </a:prstGeom>
            <a:solidFill>
              <a:srgbClr val="A5A5A5">
                <a:lumMod val="60000"/>
                <a:lumOff val="4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Baseline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Metadata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57BC10-589B-96CD-6334-282897F3F7B0}"/>
                </a:ext>
              </a:extLst>
            </p:cNvPr>
            <p:cNvSpPr txBox="1"/>
            <p:nvPr/>
          </p:nvSpPr>
          <p:spPr>
            <a:xfrm>
              <a:off x="3380272" y="3480956"/>
              <a:ext cx="1010800" cy="4185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SSD Controller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DAFAF6E-2B37-3B60-59BE-13BA1C55E25F}"/>
                </a:ext>
              </a:extLst>
            </p:cNvPr>
            <p:cNvSpPr txBox="1"/>
            <p:nvPr/>
          </p:nvSpPr>
          <p:spPr>
            <a:xfrm>
              <a:off x="2246206" y="3483267"/>
              <a:ext cx="950847" cy="4185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Internal</a:t>
              </a:r>
              <a:b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DRAM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6080014-471A-ACCD-6B63-4F5667EC84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0501" y="3593814"/>
              <a:ext cx="3382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3FE51C0-0E7E-FC52-1B52-A786EDC3DAAB}"/>
                </a:ext>
              </a:extLst>
            </p:cNvPr>
            <p:cNvSpPr txBox="1"/>
            <p:nvPr/>
          </p:nvSpPr>
          <p:spPr>
            <a:xfrm>
              <a:off x="5110941" y="3367708"/>
              <a:ext cx="137566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Channel#1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B3C6FF6-DA1B-63E2-E5E5-27E08D59DC92}"/>
                </a:ext>
              </a:extLst>
            </p:cNvPr>
            <p:cNvSpPr txBox="1"/>
            <p:nvPr/>
          </p:nvSpPr>
          <p:spPr>
            <a:xfrm>
              <a:off x="7447874" y="3816464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6A6C9873-9778-4DA7-8B91-20AE9057F4F3}"/>
                </a:ext>
              </a:extLst>
            </p:cNvPr>
            <p:cNvGrpSpPr/>
            <p:nvPr/>
          </p:nvGrpSpPr>
          <p:grpSpPr>
            <a:xfrm>
              <a:off x="7959787" y="3604887"/>
              <a:ext cx="855552" cy="903503"/>
              <a:chOff x="6112533" y="1594842"/>
              <a:chExt cx="855552" cy="903503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1ABD7BF0-3035-05AF-E73F-06FD05294847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Die#M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5BF0C0FE-6162-F282-B1C6-646474C236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D0E9768-2F40-359F-CB0A-04DB969A7FBF}"/>
                </a:ext>
              </a:extLst>
            </p:cNvPr>
            <p:cNvSpPr txBox="1"/>
            <p:nvPr/>
          </p:nvSpPr>
          <p:spPr>
            <a:xfrm>
              <a:off x="2140895" y="5652086"/>
              <a:ext cx="341021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srgbClr val="B97E10"/>
                  </a:solidFill>
                  <a:latin typeface="Corbel" panose="020B0503020204020204" pitchFamily="34" charset="0"/>
                </a:rPr>
                <a:t>GRAINS-Enabled SSD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29E7070-C939-3BF3-A81C-A374C6C7A2B3}"/>
                </a:ext>
              </a:extLst>
            </p:cNvPr>
            <p:cNvSpPr txBox="1"/>
            <p:nvPr/>
          </p:nvSpPr>
          <p:spPr>
            <a:xfrm>
              <a:off x="93267" y="3464369"/>
              <a:ext cx="1319992" cy="4487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Host </a:t>
              </a:r>
              <a:b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System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E3642E8-864B-1925-4699-AF6D7D588858}"/>
                </a:ext>
              </a:extLst>
            </p:cNvPr>
            <p:cNvSpPr txBox="1"/>
            <p:nvPr/>
          </p:nvSpPr>
          <p:spPr>
            <a:xfrm>
              <a:off x="7444595" y="5127444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EB21D31C-6DAD-13BD-7FD1-94F89122B623}"/>
                </a:ext>
              </a:extLst>
            </p:cNvPr>
            <p:cNvGrpSpPr/>
            <p:nvPr/>
          </p:nvGrpSpPr>
          <p:grpSpPr>
            <a:xfrm>
              <a:off x="6554010" y="4915867"/>
              <a:ext cx="855552" cy="903503"/>
              <a:chOff x="6112533" y="1594842"/>
              <a:chExt cx="855552" cy="903503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B90E037A-8A6F-DE34-7FD9-9A33D6F43ED8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Die#2</a:t>
                </a:r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E40CDE34-241F-3F83-CC6A-6FF78E464EE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B362F6A7-CF90-4E40-B4F2-F2E33ED2CE97}"/>
                </a:ext>
              </a:extLst>
            </p:cNvPr>
            <p:cNvGrpSpPr/>
            <p:nvPr/>
          </p:nvGrpSpPr>
          <p:grpSpPr>
            <a:xfrm>
              <a:off x="7963892" y="4915867"/>
              <a:ext cx="855552" cy="903503"/>
              <a:chOff x="6112533" y="1594842"/>
              <a:chExt cx="855552" cy="903503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14899266-7C93-4AB3-8394-C2967EDB7B7A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Die#M</a:t>
                </a:r>
              </a:p>
            </p:txBody>
          </p: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C0092767-F2E6-2395-6CD7-03593C407C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8BA411C-2BDB-04FC-D902-B2B1472620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7222" y="4904794"/>
              <a:ext cx="3382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F83CB9CB-1EFB-6254-4663-241D670797E7}"/>
                </a:ext>
              </a:extLst>
            </p:cNvPr>
            <p:cNvGrpSpPr/>
            <p:nvPr/>
          </p:nvGrpSpPr>
          <p:grpSpPr>
            <a:xfrm>
              <a:off x="6554010" y="3604887"/>
              <a:ext cx="855552" cy="903503"/>
              <a:chOff x="6112533" y="1594842"/>
              <a:chExt cx="855552" cy="903503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0C130979-26E3-BD63-9654-DB421FAA94F2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Die#2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7C9EEA7F-8A62-AB47-766E-E110B7D683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6E36BDE-2E6A-A76A-69CB-5E6B3BA80CBC}"/>
                </a:ext>
              </a:extLst>
            </p:cNvPr>
            <p:cNvGrpSpPr/>
            <p:nvPr/>
          </p:nvGrpSpPr>
          <p:grpSpPr>
            <a:xfrm>
              <a:off x="5554393" y="3604887"/>
              <a:ext cx="855552" cy="903503"/>
              <a:chOff x="6112533" y="1594842"/>
              <a:chExt cx="855552" cy="903503"/>
            </a:xfrm>
          </p:grpSpPr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B52AC38E-F64F-BEE2-FE32-646BB8F007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7422B144-5B5C-02C2-7B21-F93D6482EBF0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Die#1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7920044A-450A-63BC-038F-745E506EF717}"/>
                </a:ext>
              </a:extLst>
            </p:cNvPr>
            <p:cNvGrpSpPr/>
            <p:nvPr/>
          </p:nvGrpSpPr>
          <p:grpSpPr>
            <a:xfrm>
              <a:off x="5551114" y="4915867"/>
              <a:ext cx="855552" cy="903503"/>
              <a:chOff x="6112533" y="1594842"/>
              <a:chExt cx="855552" cy="903503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09B3C26C-9C5A-3B20-ED51-BE0D7A115966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Die#1</a:t>
                </a:r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EAAC4E1A-F658-2870-A6B0-F1607977AD8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07150C3-C6DE-5252-953A-EB09EB84E554}"/>
                </a:ext>
              </a:extLst>
            </p:cNvPr>
            <p:cNvSpPr txBox="1"/>
            <p:nvPr/>
          </p:nvSpPr>
          <p:spPr>
            <a:xfrm>
              <a:off x="5110941" y="4677287"/>
              <a:ext cx="1375662" cy="246221"/>
            </a:xfrm>
            <a:prstGeom prst="rect">
              <a:avLst/>
            </a:prstGeom>
            <a:noFill/>
            <a:effectLst>
              <a:glow rad="63500">
                <a:srgbClr val="ED7D31">
                  <a:alpha val="40000"/>
                </a:srgbClr>
              </a:glow>
            </a:effectLst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Channel#N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직사각형 78">
              <a:extLst>
                <a:ext uri="{FF2B5EF4-FFF2-40B4-BE49-F238E27FC236}">
                  <a16:creationId xmlns:a16="http://schemas.microsoft.com/office/drawing/2014/main" id="{F62EDD4B-CC68-D342-9F37-C6C3B55E0256}"/>
                </a:ext>
              </a:extLst>
            </p:cNvPr>
            <p:cNvSpPr/>
            <p:nvPr/>
          </p:nvSpPr>
          <p:spPr>
            <a:xfrm>
              <a:off x="3625072" y="4390945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4" name="직사각형 78">
              <a:extLst>
                <a:ext uri="{FF2B5EF4-FFF2-40B4-BE49-F238E27FC236}">
                  <a16:creationId xmlns:a16="http://schemas.microsoft.com/office/drawing/2014/main" id="{B6618DF8-50FF-C0D4-A9E4-F85F797D9643}"/>
                </a:ext>
              </a:extLst>
            </p:cNvPr>
            <p:cNvSpPr/>
            <p:nvPr/>
          </p:nvSpPr>
          <p:spPr>
            <a:xfrm>
              <a:off x="3662509" y="4279274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5" name="직사각형 78">
              <a:extLst>
                <a:ext uri="{FF2B5EF4-FFF2-40B4-BE49-F238E27FC236}">
                  <a16:creationId xmlns:a16="http://schemas.microsoft.com/office/drawing/2014/main" id="{112D103C-EF67-58C3-BC60-2D3BAC7FD836}"/>
                </a:ext>
              </a:extLst>
            </p:cNvPr>
            <p:cNvSpPr/>
            <p:nvPr/>
          </p:nvSpPr>
          <p:spPr>
            <a:xfrm>
              <a:off x="3706034" y="4185427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6" name="직사각형 78">
              <a:extLst>
                <a:ext uri="{FF2B5EF4-FFF2-40B4-BE49-F238E27FC236}">
                  <a16:creationId xmlns:a16="http://schemas.microsoft.com/office/drawing/2014/main" id="{62D85CC1-264B-C13C-82CA-FABEE82D3496}"/>
                </a:ext>
              </a:extLst>
            </p:cNvPr>
            <p:cNvSpPr/>
            <p:nvPr/>
          </p:nvSpPr>
          <p:spPr>
            <a:xfrm>
              <a:off x="3742808" y="4047084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56AB812B-3A61-ED18-00D1-4DC154BF6C5D}"/>
                </a:ext>
              </a:extLst>
            </p:cNvPr>
            <p:cNvSpPr/>
            <p:nvPr/>
          </p:nvSpPr>
          <p:spPr>
            <a:xfrm rot="16200000">
              <a:off x="3088180" y="4394106"/>
              <a:ext cx="1093086" cy="309375"/>
            </a:xfrm>
            <a:prstGeom prst="roundRect">
              <a:avLst/>
            </a:prstGeom>
            <a:solidFill>
              <a:srgbClr val="C4C4C4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FTL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C93EEA5-EBD2-0B59-3B8F-C003CF0D9654}"/>
                </a:ext>
              </a:extLst>
            </p:cNvPr>
            <p:cNvSpPr txBox="1"/>
            <p:nvPr/>
          </p:nvSpPr>
          <p:spPr>
            <a:xfrm rot="16200000">
              <a:off x="3596859" y="4313092"/>
              <a:ext cx="600881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Cores</a:t>
              </a:r>
            </a:p>
          </p:txBody>
        </p:sp>
      </p:grpSp>
      <p:sp>
        <p:nvSpPr>
          <p:cNvPr id="89" name="Left-right Arrow 88">
            <a:extLst>
              <a:ext uri="{FF2B5EF4-FFF2-40B4-BE49-F238E27FC236}">
                <a16:creationId xmlns:a16="http://schemas.microsoft.com/office/drawing/2014/main" id="{32152E16-6AAE-7837-C092-CF2EAB3C24F1}"/>
              </a:ext>
            </a:extLst>
          </p:cNvPr>
          <p:cNvSpPr/>
          <p:nvPr/>
        </p:nvSpPr>
        <p:spPr>
          <a:xfrm>
            <a:off x="1243480" y="4380872"/>
            <a:ext cx="911381" cy="581093"/>
          </a:xfrm>
          <a:prstGeom prst="leftRightArrow">
            <a:avLst>
              <a:gd name="adj1" fmla="val 50004"/>
              <a:gd name="adj2" fmla="val 40265"/>
            </a:avLst>
          </a:prstGeom>
          <a:solidFill>
            <a:srgbClr val="7A6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2B6E57B-6E1D-6618-74D2-2ECDF531EC00}"/>
              </a:ext>
            </a:extLst>
          </p:cNvPr>
          <p:cNvGrpSpPr/>
          <p:nvPr/>
        </p:nvGrpSpPr>
        <p:grpSpPr>
          <a:xfrm>
            <a:off x="3889668" y="3781787"/>
            <a:ext cx="4743380" cy="1940061"/>
            <a:chOff x="3889668" y="3680189"/>
            <a:chExt cx="4743380" cy="1940061"/>
          </a:xfrm>
          <a:solidFill>
            <a:srgbClr val="11813C"/>
          </a:solidFill>
        </p:grpSpPr>
        <p:pic>
          <p:nvPicPr>
            <p:cNvPr id="91" name="Graphic 90" descr="Single gear">
              <a:extLst>
                <a:ext uri="{FF2B5EF4-FFF2-40B4-BE49-F238E27FC236}">
                  <a16:creationId xmlns:a16="http://schemas.microsoft.com/office/drawing/2014/main" id="{B4A5131E-2A12-8022-1BD6-54C10775F2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89668" y="4982120"/>
              <a:ext cx="638130" cy="638130"/>
            </a:xfrm>
            <a:prstGeom prst="rect">
              <a:avLst/>
            </a:prstGeom>
          </p:spPr>
        </p:pic>
        <p:pic>
          <p:nvPicPr>
            <p:cNvPr id="92" name="Graphic 91" descr="Single gear">
              <a:extLst>
                <a:ext uri="{FF2B5EF4-FFF2-40B4-BE49-F238E27FC236}">
                  <a16:creationId xmlns:a16="http://schemas.microsoft.com/office/drawing/2014/main" id="{584D0862-635D-359B-FC99-CE64864DEA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42561" y="3680189"/>
              <a:ext cx="480694" cy="480694"/>
            </a:xfrm>
            <a:prstGeom prst="rect">
              <a:avLst/>
            </a:prstGeom>
          </p:spPr>
        </p:pic>
        <p:pic>
          <p:nvPicPr>
            <p:cNvPr id="93" name="Graphic 92" descr="Single gear">
              <a:extLst>
                <a:ext uri="{FF2B5EF4-FFF2-40B4-BE49-F238E27FC236}">
                  <a16:creationId xmlns:a16="http://schemas.microsoft.com/office/drawing/2014/main" id="{410F20F2-487A-2689-FFDB-618BBE64E3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41835" y="5006769"/>
              <a:ext cx="480694" cy="480694"/>
            </a:xfrm>
            <a:prstGeom prst="rect">
              <a:avLst/>
            </a:prstGeom>
          </p:spPr>
        </p:pic>
        <p:pic>
          <p:nvPicPr>
            <p:cNvPr id="95" name="Graphic 94" descr="Single gear">
              <a:extLst>
                <a:ext uri="{FF2B5EF4-FFF2-40B4-BE49-F238E27FC236}">
                  <a16:creationId xmlns:a16="http://schemas.microsoft.com/office/drawing/2014/main" id="{C491B3CB-2558-54AD-015F-ECC60E680A1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38590" y="3689843"/>
              <a:ext cx="480694" cy="480694"/>
            </a:xfrm>
            <a:prstGeom prst="rect">
              <a:avLst/>
            </a:prstGeom>
          </p:spPr>
        </p:pic>
        <p:pic>
          <p:nvPicPr>
            <p:cNvPr id="96" name="Graphic 95" descr="Single gear">
              <a:extLst>
                <a:ext uri="{FF2B5EF4-FFF2-40B4-BE49-F238E27FC236}">
                  <a16:creationId xmlns:a16="http://schemas.microsoft.com/office/drawing/2014/main" id="{D2BFB452-1C96-6AB1-4DE9-1D2BC09189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47462" y="5006769"/>
              <a:ext cx="480694" cy="480694"/>
            </a:xfrm>
            <a:prstGeom prst="rect">
              <a:avLst/>
            </a:prstGeom>
          </p:spPr>
        </p:pic>
        <p:pic>
          <p:nvPicPr>
            <p:cNvPr id="97" name="Graphic 96" descr="Single gear">
              <a:extLst>
                <a:ext uri="{FF2B5EF4-FFF2-40B4-BE49-F238E27FC236}">
                  <a16:creationId xmlns:a16="http://schemas.microsoft.com/office/drawing/2014/main" id="{446B3CE8-FB61-8E1A-313D-EA32520B5B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40434" y="3700575"/>
              <a:ext cx="480694" cy="480694"/>
            </a:xfrm>
            <a:prstGeom prst="rect">
              <a:avLst/>
            </a:prstGeom>
          </p:spPr>
        </p:pic>
        <p:pic>
          <p:nvPicPr>
            <p:cNvPr id="98" name="Graphic 97" descr="Single gear">
              <a:extLst>
                <a:ext uri="{FF2B5EF4-FFF2-40B4-BE49-F238E27FC236}">
                  <a16:creationId xmlns:a16="http://schemas.microsoft.com/office/drawing/2014/main" id="{9C362C28-B3A7-FE6D-A6E2-4D58742199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52354" y="4996926"/>
              <a:ext cx="480694" cy="480694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9245B44-12B3-822B-B177-2014C75338B0}"/>
              </a:ext>
            </a:extLst>
          </p:cNvPr>
          <p:cNvSpPr/>
          <p:nvPr/>
        </p:nvSpPr>
        <p:spPr>
          <a:xfrm>
            <a:off x="93267" y="849211"/>
            <a:ext cx="8810051" cy="2481818"/>
          </a:xfrm>
          <a:prstGeom prst="rect">
            <a:avLst/>
          </a:prstGeom>
          <a:solidFill>
            <a:srgbClr val="FFFFFF">
              <a:alpha val="9254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93D7759-F6A1-9BBD-73C9-98EEC8FA4DA3}"/>
              </a:ext>
            </a:extLst>
          </p:cNvPr>
          <p:cNvGrpSpPr/>
          <p:nvPr/>
        </p:nvGrpSpPr>
        <p:grpSpPr>
          <a:xfrm>
            <a:off x="317146" y="1221491"/>
            <a:ext cx="4118980" cy="796798"/>
            <a:chOff x="871870" y="2196994"/>
            <a:chExt cx="3423404" cy="796798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159BD718-4BB5-616D-A30A-8F420194BC10}"/>
                </a:ext>
              </a:extLst>
            </p:cNvPr>
            <p:cNvSpPr/>
            <p:nvPr/>
          </p:nvSpPr>
          <p:spPr>
            <a:xfrm>
              <a:off x="871870" y="2245975"/>
              <a:ext cx="3423404" cy="747817"/>
            </a:xfrm>
            <a:prstGeom prst="roundRect">
              <a:avLst/>
            </a:prstGeom>
            <a:solidFill>
              <a:srgbClr val="FA860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Higher performance</a:t>
              </a:r>
              <a:b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</a:br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    </a:t>
              </a:r>
              <a:r>
                <a:rPr lang="en-GB" sz="2000" i="1" dirty="0">
                  <a:solidFill>
                    <a:schemeClr val="bg1"/>
                  </a:solidFill>
                </a:rPr>
                <a:t>(by 1.5×–47.8×)</a:t>
              </a:r>
            </a:p>
          </p:txBody>
        </p:sp>
        <p:pic>
          <p:nvPicPr>
            <p:cNvPr id="7" name="Graphic 6" descr="Gauge">
              <a:extLst>
                <a:ext uri="{FF2B5EF4-FFF2-40B4-BE49-F238E27FC236}">
                  <a16:creationId xmlns:a16="http://schemas.microsoft.com/office/drawing/2014/main" id="{BBE4D3B6-E7C3-875C-466B-548444B5C4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84536" y="2196994"/>
              <a:ext cx="606610" cy="747817"/>
            </a:xfrm>
            <a:prstGeom prst="rect">
              <a:avLst/>
            </a:prstGeom>
          </p:spPr>
        </p:pic>
      </p:grp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E22F45A-B334-1810-488F-883BB50688EF}"/>
              </a:ext>
            </a:extLst>
          </p:cNvPr>
          <p:cNvSpPr/>
          <p:nvPr/>
        </p:nvSpPr>
        <p:spPr>
          <a:xfrm>
            <a:off x="2827740" y="2208161"/>
            <a:ext cx="3874263" cy="726749"/>
          </a:xfrm>
          <a:prstGeom prst="roundRect">
            <a:avLst/>
          </a:prstGeom>
          <a:solidFill>
            <a:srgbClr val="0487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r>
              <a:rPr lang="en-GB" sz="2000" b="1" i="1" dirty="0">
                <a:solidFill>
                  <a:schemeClr val="bg1"/>
                </a:solidFill>
                <a:latin typeface="Corbel" panose="020B0503020204020204" pitchFamily="34" charset="0"/>
              </a:rPr>
              <a:t>                Higher cost effectiveness</a:t>
            </a:r>
            <a:endParaRPr lang="en-GB" i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E2079D-A88B-0181-E59A-305283229154}"/>
              </a:ext>
            </a:extLst>
          </p:cNvPr>
          <p:cNvGrpSpPr/>
          <p:nvPr/>
        </p:nvGrpSpPr>
        <p:grpSpPr>
          <a:xfrm>
            <a:off x="4770959" y="1243601"/>
            <a:ext cx="3862089" cy="774689"/>
            <a:chOff x="4873949" y="2191031"/>
            <a:chExt cx="3862089" cy="774689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6A843DBD-5E85-6FD6-1CD5-E543AE4FC58E}"/>
                </a:ext>
              </a:extLst>
            </p:cNvPr>
            <p:cNvSpPr/>
            <p:nvPr/>
          </p:nvSpPr>
          <p:spPr>
            <a:xfrm>
              <a:off x="4873949" y="2217902"/>
              <a:ext cx="3862089" cy="747818"/>
            </a:xfrm>
            <a:prstGeom prst="roundRect">
              <a:avLst/>
            </a:prstGeom>
            <a:solidFill>
              <a:srgbClr val="639C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Higher energy efficiency</a:t>
              </a:r>
              <a:b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</a:br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 </a:t>
              </a:r>
              <a:r>
                <a:rPr lang="en-GB" sz="2000" i="1" dirty="0">
                  <a:solidFill>
                    <a:schemeClr val="bg1"/>
                  </a:solidFill>
                </a:rPr>
                <a:t>(by 3.1×–31.6x)</a:t>
              </a:r>
            </a:p>
          </p:txBody>
        </p:sp>
        <p:pic>
          <p:nvPicPr>
            <p:cNvPr id="13" name="Graphic 12" descr="Renewable Energy with solid fill">
              <a:extLst>
                <a:ext uri="{FF2B5EF4-FFF2-40B4-BE49-F238E27FC236}">
                  <a16:creationId xmlns:a16="http://schemas.microsoft.com/office/drawing/2014/main" id="{71440D29-0B17-C903-BA96-FBD0362FED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910045" y="2191031"/>
              <a:ext cx="691443" cy="69144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488C0C-FE10-9ACA-6D4C-6DB19FD168F3}"/>
              </a:ext>
            </a:extLst>
          </p:cNvPr>
          <p:cNvGrpSpPr/>
          <p:nvPr/>
        </p:nvGrpSpPr>
        <p:grpSpPr>
          <a:xfrm>
            <a:off x="3015358" y="2284030"/>
            <a:ext cx="614474" cy="551105"/>
            <a:chOff x="1096939" y="4159253"/>
            <a:chExt cx="762855" cy="762855"/>
          </a:xfrm>
          <a:solidFill>
            <a:schemeClr val="bg1"/>
          </a:solidFill>
        </p:grpSpPr>
        <p:pic>
          <p:nvPicPr>
            <p:cNvPr id="15" name="Graphic 14" descr="Dollar with solid fill">
              <a:extLst>
                <a:ext uri="{FF2B5EF4-FFF2-40B4-BE49-F238E27FC236}">
                  <a16:creationId xmlns:a16="http://schemas.microsoft.com/office/drawing/2014/main" id="{E37DF176-63F3-3D72-979F-2F03FE7E77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19817" y="4180100"/>
              <a:ext cx="721163" cy="721163"/>
            </a:xfrm>
            <a:prstGeom prst="rect">
              <a:avLst/>
            </a:prstGeom>
          </p:spPr>
        </p:pic>
        <p:sp>
          <p:nvSpPr>
            <p:cNvPr id="16" name="&quot;No&quot; Symbol 15">
              <a:extLst>
                <a:ext uri="{FF2B5EF4-FFF2-40B4-BE49-F238E27FC236}">
                  <a16:creationId xmlns:a16="http://schemas.microsoft.com/office/drawing/2014/main" id="{95AC6D77-B9DD-EA41-5EEC-0FC591542521}"/>
                </a:ext>
              </a:extLst>
            </p:cNvPr>
            <p:cNvSpPr/>
            <p:nvPr/>
          </p:nvSpPr>
          <p:spPr>
            <a:xfrm>
              <a:off x="1096939" y="4159253"/>
              <a:ext cx="762855" cy="762855"/>
            </a:xfrm>
            <a:prstGeom prst="noSmoking">
              <a:avLst>
                <a:gd name="adj" fmla="val 8744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0836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1978" y="988540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0" y="209617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0" y="3203806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GRAINS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0" y="4311439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69" y="5381367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516625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DA9F4-4847-DEFA-AE5E-320B41D20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Genome Graphs</a:t>
            </a:r>
            <a:endParaRPr lang="en-CH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C319474-2DFD-256E-E34B-A974E4BFB394}"/>
              </a:ext>
            </a:extLst>
          </p:cNvPr>
          <p:cNvSpPr/>
          <p:nvPr/>
        </p:nvSpPr>
        <p:spPr>
          <a:xfrm>
            <a:off x="133108" y="931387"/>
            <a:ext cx="8877782" cy="1703773"/>
          </a:xfrm>
          <a:prstGeom prst="roundRect">
            <a:avLst>
              <a:gd name="adj" fmla="val 10183"/>
            </a:avLst>
          </a:prstGeom>
          <a:solidFill>
            <a:schemeClr val="bg2">
              <a:lumMod val="90000"/>
              <a:alpha val="34118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CB57D5-2F29-FD3D-EFDE-10EF01D1767B}"/>
              </a:ext>
            </a:extLst>
          </p:cNvPr>
          <p:cNvSpPr txBox="1"/>
          <p:nvPr/>
        </p:nvSpPr>
        <p:spPr>
          <a:xfrm>
            <a:off x="128785" y="1517189"/>
            <a:ext cx="1315595" cy="61555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Input </a:t>
            </a:r>
            <a:b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Sequences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DC3B94D-288B-8420-FC7B-4D9E13009E6A}"/>
              </a:ext>
            </a:extLst>
          </p:cNvPr>
          <p:cNvGrpSpPr/>
          <p:nvPr/>
        </p:nvGrpSpPr>
        <p:grpSpPr>
          <a:xfrm>
            <a:off x="1353912" y="1003990"/>
            <a:ext cx="2664678" cy="1580364"/>
            <a:chOff x="1353912" y="1003990"/>
            <a:chExt cx="2664678" cy="158036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1405FDC-9DCF-CADA-71AE-1EC137A1B026}"/>
                </a:ext>
              </a:extLst>
            </p:cNvPr>
            <p:cNvGrpSpPr/>
            <p:nvPr/>
          </p:nvGrpSpPr>
          <p:grpSpPr>
            <a:xfrm>
              <a:off x="1741557" y="1003990"/>
              <a:ext cx="2277033" cy="1580364"/>
              <a:chOff x="2012016" y="965353"/>
              <a:chExt cx="2277033" cy="1580364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262145C-E3A9-DD08-036A-0B8855C1D5E0}"/>
                  </a:ext>
                </a:extLst>
              </p:cNvPr>
              <p:cNvSpPr/>
              <p:nvPr/>
            </p:nvSpPr>
            <p:spPr>
              <a:xfrm>
                <a:off x="2012016" y="1199517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BB54C30-ED50-4A75-C2AE-F9FF8D6F40D3}"/>
                  </a:ext>
                </a:extLst>
              </p:cNvPr>
              <p:cNvSpPr/>
              <p:nvPr/>
            </p:nvSpPr>
            <p:spPr>
              <a:xfrm>
                <a:off x="2124411" y="1329808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32487E6-C0A0-52E9-765B-DAB118F317F8}"/>
                  </a:ext>
                </a:extLst>
              </p:cNvPr>
              <p:cNvSpPr/>
              <p:nvPr/>
            </p:nvSpPr>
            <p:spPr>
              <a:xfrm>
                <a:off x="2645746" y="1493532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43EA92A-08BC-FAA1-3E2C-DFD2CD7BA89F}"/>
                  </a:ext>
                </a:extLst>
              </p:cNvPr>
              <p:cNvSpPr txBox="1"/>
              <p:nvPr/>
            </p:nvSpPr>
            <p:spPr>
              <a:xfrm>
                <a:off x="2063760" y="965353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D79B9E-592F-3A52-54D3-FF4EC65D3C96}"/>
                  </a:ext>
                </a:extLst>
              </p:cNvPr>
              <p:cNvSpPr/>
              <p:nvPr/>
            </p:nvSpPr>
            <p:spPr>
              <a:xfrm>
                <a:off x="2753061" y="1623823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0D9AFBB-E5BB-E501-C8F7-B348D4E51A6C}"/>
                  </a:ext>
                </a:extLst>
              </p:cNvPr>
              <p:cNvSpPr/>
              <p:nvPr/>
            </p:nvSpPr>
            <p:spPr>
              <a:xfrm>
                <a:off x="2860376" y="1754114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E3722A1-C6B6-8E7B-2296-0BE256CF3248}"/>
                  </a:ext>
                </a:extLst>
              </p:cNvPr>
              <p:cNvSpPr/>
              <p:nvPr/>
            </p:nvSpPr>
            <p:spPr>
              <a:xfrm>
                <a:off x="2967691" y="1894565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7F3C8EE-1F84-7EAC-B8D2-59E69C90FD9B}"/>
                  </a:ext>
                </a:extLst>
              </p:cNvPr>
              <p:cNvSpPr/>
              <p:nvPr/>
            </p:nvSpPr>
            <p:spPr>
              <a:xfrm>
                <a:off x="3075006" y="2023840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75367EC-55CB-4E96-C686-C2539A7AC319}"/>
                  </a:ext>
                </a:extLst>
              </p:cNvPr>
              <p:cNvSpPr/>
              <p:nvPr/>
            </p:nvSpPr>
            <p:spPr>
              <a:xfrm>
                <a:off x="3187401" y="2154131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8640A2C-64B0-F37A-2099-EEE8DD7971E1}"/>
                  </a:ext>
                </a:extLst>
              </p:cNvPr>
              <p:cNvSpPr txBox="1"/>
              <p:nvPr/>
            </p:nvSpPr>
            <p:spPr>
              <a:xfrm>
                <a:off x="2308401" y="1385520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3E9B71-30D3-A68B-53AB-8B3682083E90}"/>
                  </a:ext>
                </a:extLst>
              </p:cNvPr>
              <p:cNvSpPr txBox="1"/>
              <p:nvPr/>
            </p:nvSpPr>
            <p:spPr>
              <a:xfrm>
                <a:off x="3380771" y="2207163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</p:grpSp>
        <p:pic>
          <p:nvPicPr>
            <p:cNvPr id="8" name="Graphic 7" descr="Woman">
              <a:extLst>
                <a:ext uri="{FF2B5EF4-FFF2-40B4-BE49-F238E27FC236}">
                  <a16:creationId xmlns:a16="http://schemas.microsoft.com/office/drawing/2014/main" id="{83ECD573-EF0C-C34D-991B-7403FC2765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53912" y="1457754"/>
              <a:ext cx="628808" cy="62880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7D17DC-DA4D-79E1-7E1A-C40C3587DB5A}"/>
              </a:ext>
            </a:extLst>
          </p:cNvPr>
          <p:cNvGrpSpPr/>
          <p:nvPr/>
        </p:nvGrpSpPr>
        <p:grpSpPr>
          <a:xfrm>
            <a:off x="3997582" y="987005"/>
            <a:ext cx="2683951" cy="1594460"/>
            <a:chOff x="3997582" y="987005"/>
            <a:chExt cx="2683951" cy="159446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79B15F7-9030-D36D-5111-9B91444B02E3}"/>
                </a:ext>
              </a:extLst>
            </p:cNvPr>
            <p:cNvGrpSpPr/>
            <p:nvPr/>
          </p:nvGrpSpPr>
          <p:grpSpPr>
            <a:xfrm>
              <a:off x="4404500" y="987005"/>
              <a:ext cx="2277033" cy="1594460"/>
              <a:chOff x="4597685" y="948368"/>
              <a:chExt cx="2277033" cy="159446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0AC28C7-1753-12F9-8D18-0F3B56F16D33}"/>
                  </a:ext>
                </a:extLst>
              </p:cNvPr>
              <p:cNvSpPr/>
              <p:nvPr/>
            </p:nvSpPr>
            <p:spPr>
              <a:xfrm>
                <a:off x="4597685" y="1182532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5E38D8C-3B79-1CF8-7205-42C1F3C7EFE9}"/>
                  </a:ext>
                </a:extLst>
              </p:cNvPr>
              <p:cNvSpPr/>
              <p:nvPr/>
            </p:nvSpPr>
            <p:spPr>
              <a:xfrm>
                <a:off x="4710080" y="132240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B4140DE-AD2D-494C-7928-63093913118C}"/>
                  </a:ext>
                </a:extLst>
              </p:cNvPr>
              <p:cNvSpPr txBox="1"/>
              <p:nvPr/>
            </p:nvSpPr>
            <p:spPr>
              <a:xfrm>
                <a:off x="4649429" y="948368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1472789-8A98-81DF-550B-8F57DA6A03F4}"/>
                  </a:ext>
                </a:extLst>
              </p:cNvPr>
              <p:cNvSpPr/>
              <p:nvPr/>
            </p:nvSpPr>
            <p:spPr>
              <a:xfrm>
                <a:off x="5231415" y="1477551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02BB81A-6A38-C8DE-EA0B-28FDBCE25AB7}"/>
                  </a:ext>
                </a:extLst>
              </p:cNvPr>
              <p:cNvSpPr txBox="1"/>
              <p:nvPr/>
            </p:nvSpPr>
            <p:spPr>
              <a:xfrm>
                <a:off x="4903112" y="1372471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07894CD-6790-CEAE-4DDF-EE1CD012B889}"/>
                  </a:ext>
                </a:extLst>
              </p:cNvPr>
              <p:cNvSpPr txBox="1"/>
              <p:nvPr/>
            </p:nvSpPr>
            <p:spPr>
              <a:xfrm>
                <a:off x="5975482" y="220427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0A75E527-A70A-642F-B7EC-B9F09FCC09B0}"/>
                  </a:ext>
                </a:extLst>
              </p:cNvPr>
              <p:cNvSpPr/>
              <p:nvPr/>
            </p:nvSpPr>
            <p:spPr>
              <a:xfrm>
                <a:off x="5338730" y="160739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2C35C95-FA20-EB7C-799D-6917E487D223}"/>
                  </a:ext>
                </a:extLst>
              </p:cNvPr>
              <p:cNvSpPr/>
              <p:nvPr/>
            </p:nvSpPr>
            <p:spPr>
              <a:xfrm>
                <a:off x="5446045" y="1737229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BBCFBB6-4ACA-E1D4-2B32-84CFA2BC4603}"/>
                  </a:ext>
                </a:extLst>
              </p:cNvPr>
              <p:cNvSpPr/>
              <p:nvPr/>
            </p:nvSpPr>
            <p:spPr>
              <a:xfrm>
                <a:off x="5553360" y="186744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B24E886-607A-624C-A556-A70713090DC3}"/>
                  </a:ext>
                </a:extLst>
              </p:cNvPr>
              <p:cNvSpPr/>
              <p:nvPr/>
            </p:nvSpPr>
            <p:spPr>
              <a:xfrm>
                <a:off x="5660675" y="1997727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3C96419-29F0-5116-0405-3943CCD640C9}"/>
                  </a:ext>
                </a:extLst>
              </p:cNvPr>
              <p:cNvSpPr/>
              <p:nvPr/>
            </p:nvSpPr>
            <p:spPr>
              <a:xfrm>
                <a:off x="5773070" y="2127938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</p:grpSp>
        <p:pic>
          <p:nvPicPr>
            <p:cNvPr id="22" name="Graphic 21" descr="Man">
              <a:extLst>
                <a:ext uri="{FF2B5EF4-FFF2-40B4-BE49-F238E27FC236}">
                  <a16:creationId xmlns:a16="http://schemas.microsoft.com/office/drawing/2014/main" id="{1329B3EB-A662-6F78-8F4A-42F488758C2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97582" y="1426077"/>
              <a:ext cx="604391" cy="604391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B1BCB94-F904-2873-3343-61A4CB2B9D65}"/>
              </a:ext>
            </a:extLst>
          </p:cNvPr>
          <p:cNvGrpSpPr/>
          <p:nvPr/>
        </p:nvGrpSpPr>
        <p:grpSpPr>
          <a:xfrm>
            <a:off x="6259216" y="997828"/>
            <a:ext cx="2728295" cy="1584300"/>
            <a:chOff x="6259216" y="997828"/>
            <a:chExt cx="2728295" cy="158430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866E4B7-DAA1-761C-4FEA-16CF7A34723D}"/>
                </a:ext>
              </a:extLst>
            </p:cNvPr>
            <p:cNvGrpSpPr/>
            <p:nvPr/>
          </p:nvGrpSpPr>
          <p:grpSpPr>
            <a:xfrm>
              <a:off x="6710478" y="997828"/>
              <a:ext cx="2277033" cy="1584300"/>
              <a:chOff x="6710478" y="959191"/>
              <a:chExt cx="2277033" cy="1584300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21B9835-10C9-B874-0598-A10FDB72CF43}"/>
                  </a:ext>
                </a:extLst>
              </p:cNvPr>
              <p:cNvSpPr/>
              <p:nvPr/>
            </p:nvSpPr>
            <p:spPr>
              <a:xfrm>
                <a:off x="6710478" y="1193355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EF69921-4878-C589-BA5E-A3B4D22F569E}"/>
                  </a:ext>
                </a:extLst>
              </p:cNvPr>
              <p:cNvSpPr/>
              <p:nvPr/>
            </p:nvSpPr>
            <p:spPr>
              <a:xfrm>
                <a:off x="6822873" y="13332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FCB190D-2EAF-1A2F-5085-DC1BDAC240B2}"/>
                  </a:ext>
                </a:extLst>
              </p:cNvPr>
              <p:cNvSpPr/>
              <p:nvPr/>
            </p:nvSpPr>
            <p:spPr>
              <a:xfrm>
                <a:off x="7344208" y="1488374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07C543B-D62D-183D-F313-B951E13DA262}"/>
                  </a:ext>
                </a:extLst>
              </p:cNvPr>
              <p:cNvSpPr txBox="1"/>
              <p:nvPr/>
            </p:nvSpPr>
            <p:spPr>
              <a:xfrm>
                <a:off x="6762222" y="959191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55A11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2388F97-2838-CBE5-B114-09628895C29E}"/>
                  </a:ext>
                </a:extLst>
              </p:cNvPr>
              <p:cNvSpPr/>
              <p:nvPr/>
            </p:nvSpPr>
            <p:spPr>
              <a:xfrm>
                <a:off x="7451523" y="161821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D869261-4F43-E258-5438-CAC1C08AAAEB}"/>
                  </a:ext>
                </a:extLst>
              </p:cNvPr>
              <p:cNvSpPr/>
              <p:nvPr/>
            </p:nvSpPr>
            <p:spPr>
              <a:xfrm>
                <a:off x="7558838" y="1748052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78B100B-44BA-D8E3-6B25-B12F138A50D9}"/>
                  </a:ext>
                </a:extLst>
              </p:cNvPr>
              <p:cNvSpPr/>
              <p:nvPr/>
            </p:nvSpPr>
            <p:spPr>
              <a:xfrm>
                <a:off x="7666153" y="18884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8C108C9-1FDA-2E3E-365C-A7F6E0325345}"/>
                  </a:ext>
                </a:extLst>
              </p:cNvPr>
              <p:cNvSpPr/>
              <p:nvPr/>
            </p:nvSpPr>
            <p:spPr>
              <a:xfrm>
                <a:off x="7773468" y="2018710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BB1D9EFF-7A64-08B5-379E-E1A7C5F99F00}"/>
                  </a:ext>
                </a:extLst>
              </p:cNvPr>
              <p:cNvSpPr/>
              <p:nvPr/>
            </p:nvSpPr>
            <p:spPr>
              <a:xfrm>
                <a:off x="7885863" y="2148921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E1B6B97-8946-B266-62E4-C43094057680}"/>
                  </a:ext>
                </a:extLst>
              </p:cNvPr>
              <p:cNvSpPr txBox="1"/>
              <p:nvPr/>
            </p:nvSpPr>
            <p:spPr>
              <a:xfrm>
                <a:off x="7022871" y="138329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0F05274-E25A-C960-DB3B-2F3A041F3E9E}"/>
                  </a:ext>
                </a:extLst>
              </p:cNvPr>
              <p:cNvSpPr txBox="1"/>
              <p:nvPr/>
            </p:nvSpPr>
            <p:spPr>
              <a:xfrm>
                <a:off x="8095241" y="2204937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850B01A-DBA8-6876-A684-9E605659A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59216" y="1361037"/>
              <a:ext cx="560370" cy="560370"/>
            </a:xfrm>
            <a:prstGeom prst="rect">
              <a:avLst/>
            </a:prstGeom>
          </p:spPr>
        </p:pic>
      </p:grp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CD325B7A-C6A7-D56A-8CF9-210D9A59628F}"/>
              </a:ext>
            </a:extLst>
          </p:cNvPr>
          <p:cNvSpPr/>
          <p:nvPr/>
        </p:nvSpPr>
        <p:spPr>
          <a:xfrm>
            <a:off x="166946" y="5027405"/>
            <a:ext cx="8871436" cy="1184881"/>
          </a:xfrm>
          <a:prstGeom prst="roundRect">
            <a:avLst>
              <a:gd name="adj" fmla="val 10183"/>
            </a:avLst>
          </a:prstGeom>
          <a:solidFill>
            <a:schemeClr val="bg2">
              <a:lumMod val="90000"/>
              <a:alpha val="34118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CF056DA-93C7-E317-FE51-2FF2944A9C4D}"/>
              </a:ext>
            </a:extLst>
          </p:cNvPr>
          <p:cNvGrpSpPr/>
          <p:nvPr/>
        </p:nvGrpSpPr>
        <p:grpSpPr>
          <a:xfrm>
            <a:off x="1351764" y="1001842"/>
            <a:ext cx="2664678" cy="1580364"/>
            <a:chOff x="1353912" y="1003990"/>
            <a:chExt cx="2664678" cy="1580364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3958362-3B4C-405D-9B7C-729AE61A17DC}"/>
                </a:ext>
              </a:extLst>
            </p:cNvPr>
            <p:cNvGrpSpPr/>
            <p:nvPr/>
          </p:nvGrpSpPr>
          <p:grpSpPr>
            <a:xfrm>
              <a:off x="1741557" y="1003990"/>
              <a:ext cx="2277033" cy="1580364"/>
              <a:chOff x="2012016" y="965353"/>
              <a:chExt cx="2277033" cy="1580364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9EBE2535-18F2-976E-B96F-6F5FD4DA8823}"/>
                  </a:ext>
                </a:extLst>
              </p:cNvPr>
              <p:cNvSpPr/>
              <p:nvPr/>
            </p:nvSpPr>
            <p:spPr>
              <a:xfrm>
                <a:off x="2012016" y="1199517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5118887-023C-2874-3DA7-02E53A49BC24}"/>
                  </a:ext>
                </a:extLst>
              </p:cNvPr>
              <p:cNvSpPr/>
              <p:nvPr/>
            </p:nvSpPr>
            <p:spPr>
              <a:xfrm>
                <a:off x="2124411" y="1329808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37BA180-2155-DC3B-224D-880A19CE48D7}"/>
                  </a:ext>
                </a:extLst>
              </p:cNvPr>
              <p:cNvSpPr/>
              <p:nvPr/>
            </p:nvSpPr>
            <p:spPr>
              <a:xfrm>
                <a:off x="2645746" y="1493532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666383E-1B3E-15CC-D110-50878D4DDFA8}"/>
                  </a:ext>
                </a:extLst>
              </p:cNvPr>
              <p:cNvSpPr txBox="1"/>
              <p:nvPr/>
            </p:nvSpPr>
            <p:spPr>
              <a:xfrm>
                <a:off x="2063760" y="965353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7A61C20C-881B-967A-4265-5F9268A0C359}"/>
                  </a:ext>
                </a:extLst>
              </p:cNvPr>
              <p:cNvSpPr/>
              <p:nvPr/>
            </p:nvSpPr>
            <p:spPr>
              <a:xfrm>
                <a:off x="2753061" y="1623823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29A9EB50-5EC6-136F-CEA0-9D005E403118}"/>
                  </a:ext>
                </a:extLst>
              </p:cNvPr>
              <p:cNvSpPr/>
              <p:nvPr/>
            </p:nvSpPr>
            <p:spPr>
              <a:xfrm>
                <a:off x="2860376" y="1754114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46FBD7A2-9EAB-F2B5-554A-7DF0647D42D0}"/>
                  </a:ext>
                </a:extLst>
              </p:cNvPr>
              <p:cNvSpPr/>
              <p:nvPr/>
            </p:nvSpPr>
            <p:spPr>
              <a:xfrm>
                <a:off x="2967691" y="1894565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7237410E-87EE-DF34-3E15-7C21D9FFCA62}"/>
                  </a:ext>
                </a:extLst>
              </p:cNvPr>
              <p:cNvSpPr/>
              <p:nvPr/>
            </p:nvSpPr>
            <p:spPr>
              <a:xfrm>
                <a:off x="3075006" y="2023840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A6D56A55-7060-FF0D-63CA-8BA214735735}"/>
                  </a:ext>
                </a:extLst>
              </p:cNvPr>
              <p:cNvSpPr/>
              <p:nvPr/>
            </p:nvSpPr>
            <p:spPr>
              <a:xfrm>
                <a:off x="3187401" y="2154131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F17FDE0-A815-79AF-1358-BB89787BB455}"/>
                  </a:ext>
                </a:extLst>
              </p:cNvPr>
              <p:cNvSpPr txBox="1"/>
              <p:nvPr/>
            </p:nvSpPr>
            <p:spPr>
              <a:xfrm>
                <a:off x="2308401" y="1385520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B8F2EB00-4568-A64F-2D6B-4BC10E3EFAE3}"/>
                  </a:ext>
                </a:extLst>
              </p:cNvPr>
              <p:cNvSpPr txBox="1"/>
              <p:nvPr/>
            </p:nvSpPr>
            <p:spPr>
              <a:xfrm>
                <a:off x="3380771" y="2207163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</p:grpSp>
        <p:pic>
          <p:nvPicPr>
            <p:cNvPr id="64" name="Graphic 63" descr="Woman">
              <a:extLst>
                <a:ext uri="{FF2B5EF4-FFF2-40B4-BE49-F238E27FC236}">
                  <a16:creationId xmlns:a16="http://schemas.microsoft.com/office/drawing/2014/main" id="{B0D288F6-19DD-A71F-BE8F-4CC6A1D75A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53912" y="1457754"/>
              <a:ext cx="628808" cy="628808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2590528-DC3D-46D0-7302-A9E0FAB04E68}"/>
              </a:ext>
            </a:extLst>
          </p:cNvPr>
          <p:cNvGrpSpPr/>
          <p:nvPr/>
        </p:nvGrpSpPr>
        <p:grpSpPr>
          <a:xfrm>
            <a:off x="3995434" y="984857"/>
            <a:ext cx="2683951" cy="1594460"/>
            <a:chOff x="3997582" y="987005"/>
            <a:chExt cx="2683951" cy="1594460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84C35ACD-6E51-61B7-C52F-8337D3F282D0}"/>
                </a:ext>
              </a:extLst>
            </p:cNvPr>
            <p:cNvGrpSpPr/>
            <p:nvPr/>
          </p:nvGrpSpPr>
          <p:grpSpPr>
            <a:xfrm>
              <a:off x="4404500" y="987005"/>
              <a:ext cx="2277033" cy="1594460"/>
              <a:chOff x="4597685" y="948368"/>
              <a:chExt cx="2277033" cy="1594460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10469EC9-1D00-0671-4271-E7F9136AB254}"/>
                  </a:ext>
                </a:extLst>
              </p:cNvPr>
              <p:cNvSpPr/>
              <p:nvPr/>
            </p:nvSpPr>
            <p:spPr>
              <a:xfrm>
                <a:off x="4597685" y="1182532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E7BFC4F2-05A1-14AD-84DE-E331A0896688}"/>
                  </a:ext>
                </a:extLst>
              </p:cNvPr>
              <p:cNvSpPr/>
              <p:nvPr/>
            </p:nvSpPr>
            <p:spPr>
              <a:xfrm>
                <a:off x="4710080" y="132240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B35016FA-003C-AB57-3463-FD28FF369FBC}"/>
                  </a:ext>
                </a:extLst>
              </p:cNvPr>
              <p:cNvSpPr txBox="1"/>
              <p:nvPr/>
            </p:nvSpPr>
            <p:spPr>
              <a:xfrm>
                <a:off x="4649429" y="948368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41688220-EBD8-F594-F58D-2B4CF18E41B4}"/>
                  </a:ext>
                </a:extLst>
              </p:cNvPr>
              <p:cNvSpPr/>
              <p:nvPr/>
            </p:nvSpPr>
            <p:spPr>
              <a:xfrm>
                <a:off x="5231415" y="1477551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518DCE3-C5F3-13B4-236C-12C853437DD0}"/>
                  </a:ext>
                </a:extLst>
              </p:cNvPr>
              <p:cNvSpPr txBox="1"/>
              <p:nvPr/>
            </p:nvSpPr>
            <p:spPr>
              <a:xfrm>
                <a:off x="4903112" y="1372471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D4130D3D-1E0D-6D13-57A9-F1E14CF540B5}"/>
                  </a:ext>
                </a:extLst>
              </p:cNvPr>
              <p:cNvSpPr txBox="1"/>
              <p:nvPr/>
            </p:nvSpPr>
            <p:spPr>
              <a:xfrm>
                <a:off x="5975482" y="220427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1E9E8CDC-AE88-F606-F66D-8432815CB04A}"/>
                  </a:ext>
                </a:extLst>
              </p:cNvPr>
              <p:cNvSpPr/>
              <p:nvPr/>
            </p:nvSpPr>
            <p:spPr>
              <a:xfrm>
                <a:off x="5338730" y="160739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68411C5-940D-5D60-41EF-31D9CC29033B}"/>
                  </a:ext>
                </a:extLst>
              </p:cNvPr>
              <p:cNvSpPr/>
              <p:nvPr/>
            </p:nvSpPr>
            <p:spPr>
              <a:xfrm>
                <a:off x="5446045" y="1737229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08BEDC7E-7D49-692B-BFA6-4B2D417F1820}"/>
                  </a:ext>
                </a:extLst>
              </p:cNvPr>
              <p:cNvSpPr/>
              <p:nvPr/>
            </p:nvSpPr>
            <p:spPr>
              <a:xfrm>
                <a:off x="5553360" y="186744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BA861EB1-4D73-85C0-5B45-F5BF9960847B}"/>
                  </a:ext>
                </a:extLst>
              </p:cNvPr>
              <p:cNvSpPr/>
              <p:nvPr/>
            </p:nvSpPr>
            <p:spPr>
              <a:xfrm>
                <a:off x="5660675" y="1997727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318CDD3-84DD-CECA-796D-A20BA3F0813B}"/>
                  </a:ext>
                </a:extLst>
              </p:cNvPr>
              <p:cNvSpPr/>
              <p:nvPr/>
            </p:nvSpPr>
            <p:spPr>
              <a:xfrm>
                <a:off x="5773070" y="2127938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</p:grpSp>
        <p:pic>
          <p:nvPicPr>
            <p:cNvPr id="78" name="Graphic 77" descr="Man">
              <a:extLst>
                <a:ext uri="{FF2B5EF4-FFF2-40B4-BE49-F238E27FC236}">
                  <a16:creationId xmlns:a16="http://schemas.microsoft.com/office/drawing/2014/main" id="{5E9A6362-46BB-2926-9FA2-CF7A76C5FC1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97582" y="1426077"/>
              <a:ext cx="604391" cy="60439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60EBBC7-28CC-0412-932A-BCCB2E26F12F}"/>
              </a:ext>
            </a:extLst>
          </p:cNvPr>
          <p:cNvGrpSpPr/>
          <p:nvPr/>
        </p:nvGrpSpPr>
        <p:grpSpPr>
          <a:xfrm>
            <a:off x="6257068" y="995680"/>
            <a:ext cx="2728295" cy="1584300"/>
            <a:chOff x="6259216" y="997828"/>
            <a:chExt cx="2728295" cy="1584300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F9D9D64-4DD4-2756-BD70-7CCAC4EDDECC}"/>
                </a:ext>
              </a:extLst>
            </p:cNvPr>
            <p:cNvGrpSpPr/>
            <p:nvPr/>
          </p:nvGrpSpPr>
          <p:grpSpPr>
            <a:xfrm>
              <a:off x="6710478" y="997828"/>
              <a:ext cx="2277033" cy="1584300"/>
              <a:chOff x="6710478" y="959191"/>
              <a:chExt cx="2277033" cy="158430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A1A69634-9EE0-DE2C-68E9-EB873C961CFA}"/>
                  </a:ext>
                </a:extLst>
              </p:cNvPr>
              <p:cNvSpPr/>
              <p:nvPr/>
            </p:nvSpPr>
            <p:spPr>
              <a:xfrm>
                <a:off x="6710478" y="1193355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F063C8F7-262A-F8BC-C9E1-3B4941004540}"/>
                  </a:ext>
                </a:extLst>
              </p:cNvPr>
              <p:cNvSpPr/>
              <p:nvPr/>
            </p:nvSpPr>
            <p:spPr>
              <a:xfrm>
                <a:off x="6822873" y="13332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8991DD1-502B-20B0-AF91-F830C021AC1C}"/>
                  </a:ext>
                </a:extLst>
              </p:cNvPr>
              <p:cNvSpPr/>
              <p:nvPr/>
            </p:nvSpPr>
            <p:spPr>
              <a:xfrm>
                <a:off x="7344208" y="1488374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89821CDB-DA35-CFA3-21FD-ECA8A320C829}"/>
                  </a:ext>
                </a:extLst>
              </p:cNvPr>
              <p:cNvSpPr txBox="1"/>
              <p:nvPr/>
            </p:nvSpPr>
            <p:spPr>
              <a:xfrm>
                <a:off x="6762222" y="959191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55A11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A92A7D69-A951-FDC3-86F2-4C6F25713331}"/>
                  </a:ext>
                </a:extLst>
              </p:cNvPr>
              <p:cNvSpPr/>
              <p:nvPr/>
            </p:nvSpPr>
            <p:spPr>
              <a:xfrm>
                <a:off x="7451523" y="161821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D7B1E8A3-0538-6D27-7ABA-C6B7B0BA174F}"/>
                  </a:ext>
                </a:extLst>
              </p:cNvPr>
              <p:cNvSpPr/>
              <p:nvPr/>
            </p:nvSpPr>
            <p:spPr>
              <a:xfrm>
                <a:off x="7558838" y="1748052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BDD1351E-4ACC-4A29-2ED7-70F1FBE42DE3}"/>
                  </a:ext>
                </a:extLst>
              </p:cNvPr>
              <p:cNvSpPr/>
              <p:nvPr/>
            </p:nvSpPr>
            <p:spPr>
              <a:xfrm>
                <a:off x="7666153" y="18884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9315B07F-2BBD-DC93-92E1-18DEA64FD52F}"/>
                  </a:ext>
                </a:extLst>
              </p:cNvPr>
              <p:cNvSpPr/>
              <p:nvPr/>
            </p:nvSpPr>
            <p:spPr>
              <a:xfrm>
                <a:off x="7773468" y="2018710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C6A9D1A8-D47B-2117-DE32-EFE433E7ECE8}"/>
                  </a:ext>
                </a:extLst>
              </p:cNvPr>
              <p:cNvSpPr/>
              <p:nvPr/>
            </p:nvSpPr>
            <p:spPr>
              <a:xfrm>
                <a:off x="7885863" y="2148921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D9CE3CB5-0195-FD92-CFC4-A9CF8CF14EE8}"/>
                  </a:ext>
                </a:extLst>
              </p:cNvPr>
              <p:cNvSpPr txBox="1"/>
              <p:nvPr/>
            </p:nvSpPr>
            <p:spPr>
              <a:xfrm>
                <a:off x="7022871" y="138329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A5232C57-A45B-7F0A-E7BE-D10BD6A07B68}"/>
                  </a:ext>
                </a:extLst>
              </p:cNvPr>
              <p:cNvSpPr txBox="1"/>
              <p:nvPr/>
            </p:nvSpPr>
            <p:spPr>
              <a:xfrm>
                <a:off x="8095241" y="2204937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</p:grp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1504CA9D-00F0-C33E-88B2-45B7E3C05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59216" y="1361037"/>
              <a:ext cx="560370" cy="560370"/>
            </a:xfrm>
            <a:prstGeom prst="rect">
              <a:avLst/>
            </a:prstGeom>
          </p:spPr>
        </p:pic>
      </p:grpSp>
      <p:sp>
        <p:nvSpPr>
          <p:cNvPr id="104" name="Rounded Rectangle 103">
            <a:extLst>
              <a:ext uri="{FF2B5EF4-FFF2-40B4-BE49-F238E27FC236}">
                <a16:creationId xmlns:a16="http://schemas.microsoft.com/office/drawing/2014/main" id="{28C74226-BEA5-1BFE-8BBB-01DC92A9C26A}"/>
              </a:ext>
            </a:extLst>
          </p:cNvPr>
          <p:cNvSpPr/>
          <p:nvPr/>
        </p:nvSpPr>
        <p:spPr>
          <a:xfrm>
            <a:off x="133108" y="2967869"/>
            <a:ext cx="8877782" cy="1703773"/>
          </a:xfrm>
          <a:prstGeom prst="roundRect">
            <a:avLst>
              <a:gd name="adj" fmla="val 10183"/>
            </a:avLst>
          </a:prstGeom>
          <a:solidFill>
            <a:schemeClr val="bg2">
              <a:lumMod val="90000"/>
              <a:alpha val="34118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3C89D59B-F7F0-1015-4E4C-E1B8248DFD4D}"/>
              </a:ext>
            </a:extLst>
          </p:cNvPr>
          <p:cNvSpPr txBox="1"/>
          <p:nvPr/>
        </p:nvSpPr>
        <p:spPr>
          <a:xfrm>
            <a:off x="45973" y="3345113"/>
            <a:ext cx="13984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000" b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De Bruijn </a:t>
            </a:r>
            <a:br>
              <a:rPr lang="en-CA" sz="2000" b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</a:br>
            <a:r>
              <a:rPr lang="en-CA" sz="2000" b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Graph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9B3DB47-1797-2F56-37FD-062262740775}"/>
              </a:ext>
            </a:extLst>
          </p:cNvPr>
          <p:cNvSpPr txBox="1"/>
          <p:nvPr/>
        </p:nvSpPr>
        <p:spPr>
          <a:xfrm>
            <a:off x="104455" y="5131135"/>
            <a:ext cx="17032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000" b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Compacted</a:t>
            </a:r>
            <a:br>
              <a:rPr lang="en-CA" sz="2000" b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</a:br>
            <a:r>
              <a:rPr lang="en-CA" sz="2000" b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De Bruijn </a:t>
            </a:r>
            <a:br>
              <a:rPr lang="en-CA" sz="2000" b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</a:br>
            <a:r>
              <a:rPr lang="en-CA" sz="2000" b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Graph</a:t>
            </a:r>
          </a:p>
        </p:txBody>
      </p:sp>
      <p:pic>
        <p:nvPicPr>
          <p:cNvPr id="179" name="Picture 178">
            <a:extLst>
              <a:ext uri="{FF2B5EF4-FFF2-40B4-BE49-F238E27FC236}">
                <a16:creationId xmlns:a16="http://schemas.microsoft.com/office/drawing/2014/main" id="{7907EEF7-268C-E01A-858F-EC2F887C7C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1764" y="3202514"/>
            <a:ext cx="7354022" cy="1187823"/>
          </a:xfrm>
          <a:prstGeom prst="rect">
            <a:avLst/>
          </a:prstGeom>
        </p:spPr>
      </p:pic>
      <p:pic>
        <p:nvPicPr>
          <p:cNvPr id="191" name="Picture 190">
            <a:extLst>
              <a:ext uri="{FF2B5EF4-FFF2-40B4-BE49-F238E27FC236}">
                <a16:creationId xmlns:a16="http://schemas.microsoft.com/office/drawing/2014/main" id="{5545CC94-FF7E-B69B-C1A2-28A570330C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9059" y="5109652"/>
            <a:ext cx="4199936" cy="10726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5EC25C-CC5B-B5ED-95DE-43130DAF3AF5}"/>
              </a:ext>
            </a:extLst>
          </p:cNvPr>
          <p:cNvSpPr txBox="1"/>
          <p:nvPr/>
        </p:nvSpPr>
        <p:spPr>
          <a:xfrm>
            <a:off x="6688682" y="2937880"/>
            <a:ext cx="2632739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i="1" dirty="0">
                <a:solidFill>
                  <a:srgbClr val="629C3B"/>
                </a:solidFill>
                <a:latin typeface="Corbel" panose="020B0503020204020204" pitchFamily="34" charset="0"/>
              </a:rPr>
              <a:t>K</a:t>
            </a:r>
            <a:r>
              <a:rPr lang="en-CH" i="1" dirty="0">
                <a:solidFill>
                  <a:srgbClr val="629C3B"/>
                </a:solidFill>
                <a:latin typeface="Corbel" panose="020B0503020204020204" pitchFamily="34" charset="0"/>
              </a:rPr>
              <a:t>-mer: </a:t>
            </a:r>
            <a:br>
              <a:rPr lang="en-CH" i="1" dirty="0">
                <a:solidFill>
                  <a:srgbClr val="629C3B"/>
                </a:solidFill>
                <a:latin typeface="Corbel" panose="020B0503020204020204" pitchFamily="34" charset="0"/>
              </a:rPr>
            </a:br>
            <a:r>
              <a:rPr lang="en-CH" i="1" dirty="0">
                <a:solidFill>
                  <a:srgbClr val="629C3B"/>
                </a:solidFill>
                <a:latin typeface="Corbel" panose="020B0503020204020204" pitchFamily="34" charset="0"/>
              </a:rPr>
              <a:t>subsequence of length k</a:t>
            </a:r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BF43E9C7-E0A6-F17F-6984-344BCE51E17E}"/>
              </a:ext>
            </a:extLst>
          </p:cNvPr>
          <p:cNvSpPr/>
          <p:nvPr/>
        </p:nvSpPr>
        <p:spPr>
          <a:xfrm rot="11576190">
            <a:off x="6557153" y="3076583"/>
            <a:ext cx="183764" cy="163816"/>
          </a:xfrm>
          <a:custGeom>
            <a:avLst/>
            <a:gdLst>
              <a:gd name="csX0" fmla="*/ 340659 w 340659"/>
              <a:gd name="csY0" fmla="*/ 0 h 179294"/>
              <a:gd name="csX1" fmla="*/ 268941 w 340659"/>
              <a:gd name="csY1" fmla="*/ 98611 h 179294"/>
              <a:gd name="csX2" fmla="*/ 89647 w 340659"/>
              <a:gd name="csY2" fmla="*/ 116541 h 179294"/>
              <a:gd name="csX3" fmla="*/ 0 w 340659"/>
              <a:gd name="csY3" fmla="*/ 179294 h 1792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40659" h="179294">
                <a:moveTo>
                  <a:pt x="340659" y="0"/>
                </a:moveTo>
                <a:cubicBezTo>
                  <a:pt x="325717" y="39594"/>
                  <a:pt x="310776" y="79188"/>
                  <a:pt x="268941" y="98611"/>
                </a:cubicBezTo>
                <a:cubicBezTo>
                  <a:pt x="227106" y="118035"/>
                  <a:pt x="134470" y="103094"/>
                  <a:pt x="89647" y="116541"/>
                </a:cubicBezTo>
                <a:cubicBezTo>
                  <a:pt x="44824" y="129988"/>
                  <a:pt x="16435" y="159871"/>
                  <a:pt x="0" y="179294"/>
                </a:cubicBezTo>
              </a:path>
            </a:pathLst>
          </a:custGeom>
          <a:noFill/>
          <a:ln w="19050">
            <a:solidFill>
              <a:srgbClr val="629C3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2696D0A-AD96-4018-C24E-94658978BBED}"/>
              </a:ext>
            </a:extLst>
          </p:cNvPr>
          <p:cNvSpPr txBox="1"/>
          <p:nvPr/>
        </p:nvSpPr>
        <p:spPr>
          <a:xfrm>
            <a:off x="3497965" y="2879821"/>
            <a:ext cx="652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srgbClr val="629C3B"/>
                </a:solidFill>
                <a:latin typeface="Corbel" panose="020B0503020204020204" pitchFamily="34" charset="0"/>
              </a:rPr>
              <a:t>u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B2A7CDD-2480-5231-16F7-B479AFD6C71F}"/>
              </a:ext>
            </a:extLst>
          </p:cNvPr>
          <p:cNvSpPr txBox="1"/>
          <p:nvPr/>
        </p:nvSpPr>
        <p:spPr>
          <a:xfrm>
            <a:off x="4317737" y="2879821"/>
            <a:ext cx="607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srgbClr val="629C3B"/>
                </a:solidFill>
                <a:latin typeface="Corbel" panose="020B0503020204020204" pitchFamily="34" charset="0"/>
              </a:rPr>
              <a:t>v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B8614D5C-458C-8794-4C62-9ED6F97D3901}"/>
              </a:ext>
            </a:extLst>
          </p:cNvPr>
          <p:cNvSpPr/>
          <p:nvPr/>
        </p:nvSpPr>
        <p:spPr>
          <a:xfrm>
            <a:off x="3686729" y="3202514"/>
            <a:ext cx="463930" cy="353216"/>
          </a:xfrm>
          <a:prstGeom prst="roundRect">
            <a:avLst/>
          </a:prstGeom>
          <a:noFill/>
          <a:ln w="28575">
            <a:solidFill>
              <a:srgbClr val="629C3B"/>
            </a:solidFill>
          </a:ln>
          <a:effectLst>
            <a:glow rad="25400">
              <a:schemeClr val="bg1">
                <a:alpha val="78058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6C5A217C-F5AB-FE95-45A9-E01A3068E400}"/>
              </a:ext>
            </a:extLst>
          </p:cNvPr>
          <p:cNvSpPr/>
          <p:nvPr/>
        </p:nvSpPr>
        <p:spPr>
          <a:xfrm>
            <a:off x="4305917" y="3216761"/>
            <a:ext cx="463930" cy="353216"/>
          </a:xfrm>
          <a:prstGeom prst="roundRect">
            <a:avLst/>
          </a:prstGeom>
          <a:noFill/>
          <a:ln w="28575">
            <a:solidFill>
              <a:srgbClr val="629C3B"/>
            </a:solidFill>
          </a:ln>
          <a:effectLst>
            <a:glow rad="25400">
              <a:schemeClr val="bg1">
                <a:alpha val="78058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C65538AB-7DC1-9765-1D2C-E7A9889DAF4F}"/>
              </a:ext>
            </a:extLst>
          </p:cNvPr>
          <p:cNvSpPr/>
          <p:nvPr/>
        </p:nvSpPr>
        <p:spPr>
          <a:xfrm>
            <a:off x="3421087" y="3919338"/>
            <a:ext cx="3207176" cy="400110"/>
          </a:xfrm>
          <a:prstGeom prst="roundRect">
            <a:avLst/>
          </a:prstGeom>
          <a:noFill/>
          <a:ln w="28575">
            <a:solidFill>
              <a:srgbClr val="629C3B"/>
            </a:solidFill>
          </a:ln>
          <a:effectLst>
            <a:glow rad="25400">
              <a:schemeClr val="bg1">
                <a:alpha val="78058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A4556DA-47C0-495C-0E33-62E0DEAE5A8C}"/>
              </a:ext>
            </a:extLst>
          </p:cNvPr>
          <p:cNvSpPr txBox="1"/>
          <p:nvPr/>
        </p:nvSpPr>
        <p:spPr>
          <a:xfrm>
            <a:off x="4483506" y="4319448"/>
            <a:ext cx="791041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i="1" dirty="0" err="1">
                <a:solidFill>
                  <a:srgbClr val="629C3B"/>
                </a:solidFill>
                <a:latin typeface="Corbel" panose="020B0503020204020204" pitchFamily="34" charset="0"/>
              </a:rPr>
              <a:t>Unitig</a:t>
            </a:r>
            <a:endParaRPr lang="en-CH" i="1" dirty="0">
              <a:solidFill>
                <a:srgbClr val="629C3B"/>
              </a:solidFill>
              <a:latin typeface="Corbel" panose="020B0503020204020204" pitchFamily="34" charset="0"/>
            </a:endParaRP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6930350D-4BD9-9F9F-1B08-748966E4FF81}"/>
              </a:ext>
            </a:extLst>
          </p:cNvPr>
          <p:cNvSpPr/>
          <p:nvPr/>
        </p:nvSpPr>
        <p:spPr>
          <a:xfrm>
            <a:off x="4376382" y="5738761"/>
            <a:ext cx="1187355" cy="366338"/>
          </a:xfrm>
          <a:prstGeom prst="roundRect">
            <a:avLst/>
          </a:prstGeom>
          <a:noFill/>
          <a:ln w="28575">
            <a:solidFill>
              <a:srgbClr val="629C3B"/>
            </a:solidFill>
          </a:ln>
          <a:effectLst>
            <a:glow rad="25400">
              <a:schemeClr val="bg1">
                <a:alpha val="78058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959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04" grpId="0" animBg="1"/>
      <p:bldP spid="146" grpId="0"/>
      <p:bldP spid="147" grpId="0"/>
      <p:bldP spid="3" grpId="0"/>
      <p:bldP spid="48" grpId="0" animBg="1"/>
      <p:bldP spid="50" grpId="0"/>
      <p:bldP spid="51" grpId="0"/>
      <p:bldP spid="52" grpId="0" animBg="1"/>
      <p:bldP spid="53" grpId="0" animBg="1"/>
      <p:bldP spid="57" grpId="0" animBg="1"/>
      <p:bldP spid="58" grpId="0"/>
      <p:bldP spid="5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ADE01-825D-1DF4-CB75-C92E26E4D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Graph-Based Genome Analysis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763F10D-16A2-F8A6-EACD-A065B09801D0}"/>
              </a:ext>
            </a:extLst>
          </p:cNvPr>
          <p:cNvSpPr/>
          <p:nvPr/>
        </p:nvSpPr>
        <p:spPr>
          <a:xfrm>
            <a:off x="1814599" y="1008103"/>
            <a:ext cx="2203886" cy="2287568"/>
          </a:xfrm>
          <a:prstGeom prst="roundRect">
            <a:avLst>
              <a:gd name="adj" fmla="val 10183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</a:rPr>
              <a:t>Read Set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948EB9-A63B-CB20-0168-1C4FDBF38C79}"/>
              </a:ext>
            </a:extLst>
          </p:cNvPr>
          <p:cNvSpPr/>
          <p:nvPr/>
        </p:nvSpPr>
        <p:spPr>
          <a:xfrm>
            <a:off x="2060319" y="1652612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71BB0E-6306-3E60-278F-1329C0DF7AD6}"/>
              </a:ext>
            </a:extLst>
          </p:cNvPr>
          <p:cNvSpPr/>
          <p:nvPr/>
        </p:nvSpPr>
        <p:spPr>
          <a:xfrm>
            <a:off x="2060320" y="205860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8170DC-6470-95AD-1794-6BABB02635AA}"/>
              </a:ext>
            </a:extLst>
          </p:cNvPr>
          <p:cNvSpPr/>
          <p:nvPr/>
        </p:nvSpPr>
        <p:spPr>
          <a:xfrm>
            <a:off x="2060319" y="2870593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345451-3886-F9E7-8332-96C845182BFD}"/>
              </a:ext>
            </a:extLst>
          </p:cNvPr>
          <p:cNvSpPr/>
          <p:nvPr/>
        </p:nvSpPr>
        <p:spPr>
          <a:xfrm>
            <a:off x="2060320" y="2464600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873625B3-06A6-7B01-89B6-690C08B82DB2}"/>
              </a:ext>
            </a:extLst>
          </p:cNvPr>
          <p:cNvSpPr/>
          <p:nvPr/>
        </p:nvSpPr>
        <p:spPr>
          <a:xfrm>
            <a:off x="4905128" y="1008102"/>
            <a:ext cx="2409813" cy="2286915"/>
          </a:xfrm>
          <a:prstGeom prst="roundRect">
            <a:avLst>
              <a:gd name="adj" fmla="val 10183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orbel" panose="020B0503020204020204" pitchFamily="34" charset="0"/>
              </a:rPr>
              <a:t>Input Query Preparation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C65312-42A7-10A1-FA07-C8350F971EC6}"/>
              </a:ext>
            </a:extLst>
          </p:cNvPr>
          <p:cNvSpPr/>
          <p:nvPr/>
        </p:nvSpPr>
        <p:spPr>
          <a:xfrm>
            <a:off x="5236682" y="184715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943063-547D-2C91-26E0-94A825446D67}"/>
              </a:ext>
            </a:extLst>
          </p:cNvPr>
          <p:cNvGrpSpPr/>
          <p:nvPr/>
        </p:nvGrpSpPr>
        <p:grpSpPr>
          <a:xfrm>
            <a:off x="5312883" y="2147535"/>
            <a:ext cx="1195078" cy="1073121"/>
            <a:chOff x="5312883" y="2147535"/>
            <a:chExt cx="1195078" cy="10731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F13906C-E5B9-9928-3439-8A2B2DE742C5}"/>
                </a:ext>
              </a:extLst>
            </p:cNvPr>
            <p:cNvSpPr/>
            <p:nvPr/>
          </p:nvSpPr>
          <p:spPr>
            <a:xfrm>
              <a:off x="5312883" y="2147535"/>
              <a:ext cx="623578" cy="194400"/>
            </a:xfrm>
            <a:prstGeom prst="rect">
              <a:avLst/>
            </a:prstGeom>
            <a:solidFill>
              <a:srgbClr val="F8F3E1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863DBE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AA</a:t>
              </a: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G</a:t>
              </a: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</a:t>
              </a:r>
              <a:endPara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DAA53AA-4900-BC74-46D6-F8DC4436EB75}"/>
                </a:ext>
              </a:extLst>
            </p:cNvPr>
            <p:cNvSpPr/>
            <p:nvPr/>
          </p:nvSpPr>
          <p:spPr>
            <a:xfrm>
              <a:off x="5466358" y="2429770"/>
              <a:ext cx="623578" cy="194400"/>
            </a:xfrm>
            <a:prstGeom prst="rect">
              <a:avLst/>
            </a:prstGeom>
            <a:solidFill>
              <a:srgbClr val="F8F3E1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lvl="0" algn="ctr">
                <a:defRPr/>
              </a:pPr>
              <a:r>
                <a:rPr lang="en-CH" sz="1600" b="1" dirty="0">
                  <a:solidFill>
                    <a:srgbClr val="863DBE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CH" sz="1600" b="1" dirty="0">
                  <a:solidFill>
                    <a:srgbClr val="5B9BD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CH" sz="1600" b="1" dirty="0">
                  <a:solidFill>
                    <a:srgbClr val="ED7D3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CH" sz="1600" b="1" dirty="0">
                  <a:solidFill>
                    <a:srgbClr val="67A04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endPara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F5C9EDB-9657-FB05-CF3D-99476885B508}"/>
                </a:ext>
              </a:extLst>
            </p:cNvPr>
            <p:cNvSpPr/>
            <p:nvPr/>
          </p:nvSpPr>
          <p:spPr>
            <a:xfrm>
              <a:off x="5624672" y="2712006"/>
              <a:ext cx="623578" cy="194400"/>
            </a:xfrm>
            <a:prstGeom prst="rect">
              <a:avLst/>
            </a:prstGeom>
            <a:solidFill>
              <a:srgbClr val="F8F3E1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lvl="0" algn="ctr">
                <a:defRPr/>
              </a:pPr>
              <a:r>
                <a:rPr lang="en-CH" sz="1600" b="1" dirty="0">
                  <a:solidFill>
                    <a:srgbClr val="5B9BD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CH" sz="1600" b="1" dirty="0">
                  <a:solidFill>
                    <a:srgbClr val="ED7D3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CH" sz="1600" b="1" dirty="0">
                  <a:solidFill>
                    <a:srgbClr val="67A04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TT</a:t>
              </a:r>
              <a:endPara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C0E2F4D-E356-7509-BA07-3B7CE95A7A65}"/>
                </a:ext>
              </a:extLst>
            </p:cNvPr>
            <p:cNvSpPr txBox="1"/>
            <p:nvPr/>
          </p:nvSpPr>
          <p:spPr>
            <a:xfrm>
              <a:off x="6064537" y="2697436"/>
              <a:ext cx="4434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2800" dirty="0"/>
                <a:t>…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B75045B-6968-3FD8-8D86-8F45C79FA435}"/>
              </a:ext>
            </a:extLst>
          </p:cNvPr>
          <p:cNvSpPr txBox="1"/>
          <p:nvPr/>
        </p:nvSpPr>
        <p:spPr>
          <a:xfrm>
            <a:off x="2682117" y="2822829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2AD5AB96-6E10-DF0A-9375-D0A56DE51995}"/>
              </a:ext>
            </a:extLst>
          </p:cNvPr>
          <p:cNvSpPr/>
          <p:nvPr/>
        </p:nvSpPr>
        <p:spPr>
          <a:xfrm>
            <a:off x="190500" y="3710351"/>
            <a:ext cx="8750300" cy="2576150"/>
          </a:xfrm>
          <a:prstGeom prst="roundRect">
            <a:avLst>
              <a:gd name="adj" fmla="val 7759"/>
            </a:avLst>
          </a:prstGeom>
          <a:solidFill>
            <a:srgbClr val="ACDBCD">
              <a:alpha val="38039"/>
            </a:srgbClr>
          </a:solidFill>
          <a:ln w="38100">
            <a:solidFill>
              <a:srgbClr val="3381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33817C"/>
                </a:solidFill>
                <a:effectLst/>
                <a:uLnTx/>
                <a:uFillTx/>
                <a:latin typeface="Corbel" panose="020B0503020204020204" pitchFamily="34" charset="0"/>
              </a:rPr>
              <a:t>Graph Query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27E0EE66-74C6-E1AB-66D7-4490C43EB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762" y="4289041"/>
            <a:ext cx="2756475" cy="1774369"/>
          </a:xfrm>
          <a:prstGeom prst="rect">
            <a:avLst/>
          </a:prstGeom>
        </p:spPr>
      </p:pic>
      <p:sp>
        <p:nvSpPr>
          <p:cNvPr id="66" name="TextBox 14">
            <a:extLst>
              <a:ext uri="{FF2B5EF4-FFF2-40B4-BE49-F238E27FC236}">
                <a16:creationId xmlns:a16="http://schemas.microsoft.com/office/drawing/2014/main" id="{0FF680EE-F101-F709-0042-F0BA326CE72A}"/>
              </a:ext>
            </a:extLst>
          </p:cNvPr>
          <p:cNvSpPr txBox="1"/>
          <p:nvPr/>
        </p:nvSpPr>
        <p:spPr>
          <a:xfrm>
            <a:off x="3260114" y="4314441"/>
            <a:ext cx="2621142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Graph-Based Database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9BC8655-9964-6A29-4DC3-077EF7AE2888}"/>
              </a:ext>
            </a:extLst>
          </p:cNvPr>
          <p:cNvSpPr/>
          <p:nvPr/>
        </p:nvSpPr>
        <p:spPr>
          <a:xfrm>
            <a:off x="541555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4736737-C2B8-F138-1DC7-1D08F1687E21}"/>
              </a:ext>
            </a:extLst>
          </p:cNvPr>
          <p:cNvGrpSpPr/>
          <p:nvPr/>
        </p:nvGrpSpPr>
        <p:grpSpPr>
          <a:xfrm>
            <a:off x="1220135" y="4911476"/>
            <a:ext cx="621798" cy="790223"/>
            <a:chOff x="8101542" y="2369948"/>
            <a:chExt cx="446556" cy="576202"/>
          </a:xfrm>
        </p:grpSpPr>
        <p:pic>
          <p:nvPicPr>
            <p:cNvPr id="71" name="Graphic 3" descr="Germ with solid fill">
              <a:extLst>
                <a:ext uri="{FF2B5EF4-FFF2-40B4-BE49-F238E27FC236}">
                  <a16:creationId xmlns:a16="http://schemas.microsoft.com/office/drawing/2014/main" id="{73D46D1D-BA0E-A5F7-FCD6-F736B92629F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38993" y="2486396"/>
              <a:ext cx="137848" cy="137848"/>
            </a:xfrm>
            <a:prstGeom prst="rect">
              <a:avLst/>
            </a:prstGeom>
          </p:spPr>
        </p:pic>
        <p:pic>
          <p:nvPicPr>
            <p:cNvPr id="72" name="Graphic 4" descr="Germ with solid fill">
              <a:extLst>
                <a:ext uri="{FF2B5EF4-FFF2-40B4-BE49-F238E27FC236}">
                  <a16:creationId xmlns:a16="http://schemas.microsoft.com/office/drawing/2014/main" id="{20E0B9C6-2431-085F-5796-66EB24DB81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39386" y="2762008"/>
              <a:ext cx="136800" cy="136800"/>
            </a:xfrm>
            <a:prstGeom prst="rect">
              <a:avLst/>
            </a:prstGeom>
          </p:spPr>
        </p:pic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FD777DE-4B39-FDFB-95E6-A4CB4DA544E7}"/>
                </a:ext>
              </a:extLst>
            </p:cNvPr>
            <p:cNvSpPr/>
            <p:nvPr/>
          </p:nvSpPr>
          <p:spPr>
            <a:xfrm>
              <a:off x="8101542" y="2369948"/>
              <a:ext cx="446556" cy="576202"/>
            </a:xfrm>
            <a:custGeom>
              <a:avLst/>
              <a:gdLst>
                <a:gd name="connsiteX0" fmla="*/ 403342 w 446556"/>
                <a:gd name="connsiteY0" fmla="*/ 532987 h 576202"/>
                <a:gd name="connsiteX1" fmla="*/ 43215 w 446556"/>
                <a:gd name="connsiteY1" fmla="*/ 532987 h 576202"/>
                <a:gd name="connsiteX2" fmla="*/ 43215 w 446556"/>
                <a:gd name="connsiteY2" fmla="*/ 86430 h 576202"/>
                <a:gd name="connsiteX3" fmla="*/ 122443 w 446556"/>
                <a:gd name="connsiteY3" fmla="*/ 86430 h 576202"/>
                <a:gd name="connsiteX4" fmla="*/ 122443 w 446556"/>
                <a:gd name="connsiteY4" fmla="*/ 129646 h 576202"/>
                <a:gd name="connsiteX5" fmla="*/ 324114 w 446556"/>
                <a:gd name="connsiteY5" fmla="*/ 129646 h 576202"/>
                <a:gd name="connsiteX6" fmla="*/ 324114 w 446556"/>
                <a:gd name="connsiteY6" fmla="*/ 86430 h 576202"/>
                <a:gd name="connsiteX7" fmla="*/ 403342 w 446556"/>
                <a:gd name="connsiteY7" fmla="*/ 86430 h 576202"/>
                <a:gd name="connsiteX8" fmla="*/ 223278 w 446556"/>
                <a:gd name="connsiteY8" fmla="*/ 28810 h 576202"/>
                <a:gd name="connsiteX9" fmla="*/ 244886 w 446556"/>
                <a:gd name="connsiteY9" fmla="*/ 50418 h 576202"/>
                <a:gd name="connsiteX10" fmla="*/ 223278 w 446556"/>
                <a:gd name="connsiteY10" fmla="*/ 72025 h 576202"/>
                <a:gd name="connsiteX11" fmla="*/ 201671 w 446556"/>
                <a:gd name="connsiteY11" fmla="*/ 50418 h 576202"/>
                <a:gd name="connsiteX12" fmla="*/ 222567 w 446556"/>
                <a:gd name="connsiteY12" fmla="*/ 28810 h 576202"/>
                <a:gd name="connsiteX13" fmla="*/ 223278 w 446556"/>
                <a:gd name="connsiteY13" fmla="*/ 28810 h 576202"/>
                <a:gd name="connsiteX14" fmla="*/ 417747 w 446556"/>
                <a:gd name="connsiteY14" fmla="*/ 43215 h 576202"/>
                <a:gd name="connsiteX15" fmla="*/ 295304 w 446556"/>
                <a:gd name="connsiteY15" fmla="*/ 43215 h 576202"/>
                <a:gd name="connsiteX16" fmla="*/ 295304 w 446556"/>
                <a:gd name="connsiteY16" fmla="*/ 28810 h 576202"/>
                <a:gd name="connsiteX17" fmla="*/ 266494 w 446556"/>
                <a:gd name="connsiteY17" fmla="*/ 0 h 576202"/>
                <a:gd name="connsiteX18" fmla="*/ 180063 w 446556"/>
                <a:gd name="connsiteY18" fmla="*/ 0 h 576202"/>
                <a:gd name="connsiteX19" fmla="*/ 151253 w 446556"/>
                <a:gd name="connsiteY19" fmla="*/ 28810 h 576202"/>
                <a:gd name="connsiteX20" fmla="*/ 151253 w 446556"/>
                <a:gd name="connsiteY20" fmla="*/ 43215 h 576202"/>
                <a:gd name="connsiteX21" fmla="*/ 28810 w 446556"/>
                <a:gd name="connsiteY21" fmla="*/ 43215 h 576202"/>
                <a:gd name="connsiteX22" fmla="*/ 0 w 446556"/>
                <a:gd name="connsiteY22" fmla="*/ 72025 h 576202"/>
                <a:gd name="connsiteX23" fmla="*/ 0 w 446556"/>
                <a:gd name="connsiteY23" fmla="*/ 547392 h 576202"/>
                <a:gd name="connsiteX24" fmla="*/ 28810 w 446556"/>
                <a:gd name="connsiteY24" fmla="*/ 576203 h 576202"/>
                <a:gd name="connsiteX25" fmla="*/ 417747 w 446556"/>
                <a:gd name="connsiteY25" fmla="*/ 576203 h 576202"/>
                <a:gd name="connsiteX26" fmla="*/ 446557 w 446556"/>
                <a:gd name="connsiteY26" fmla="*/ 547392 h 576202"/>
                <a:gd name="connsiteX27" fmla="*/ 446557 w 446556"/>
                <a:gd name="connsiteY27" fmla="*/ 72025 h 576202"/>
                <a:gd name="connsiteX28" fmla="*/ 417747 w 446556"/>
                <a:gd name="connsiteY28" fmla="*/ 43215 h 57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6556" h="576202">
                  <a:moveTo>
                    <a:pt x="403342" y="532987"/>
                  </a:moveTo>
                  <a:lnTo>
                    <a:pt x="43215" y="532987"/>
                  </a:lnTo>
                  <a:lnTo>
                    <a:pt x="43215" y="86430"/>
                  </a:lnTo>
                  <a:lnTo>
                    <a:pt x="122443" y="86430"/>
                  </a:lnTo>
                  <a:lnTo>
                    <a:pt x="122443" y="129646"/>
                  </a:lnTo>
                  <a:lnTo>
                    <a:pt x="324114" y="129646"/>
                  </a:lnTo>
                  <a:lnTo>
                    <a:pt x="324114" y="86430"/>
                  </a:lnTo>
                  <a:lnTo>
                    <a:pt x="403342" y="86430"/>
                  </a:lnTo>
                  <a:close/>
                  <a:moveTo>
                    <a:pt x="223278" y="28810"/>
                  </a:moveTo>
                  <a:cubicBezTo>
                    <a:pt x="235212" y="28810"/>
                    <a:pt x="244886" y="38484"/>
                    <a:pt x="244886" y="50418"/>
                  </a:cubicBezTo>
                  <a:cubicBezTo>
                    <a:pt x="244886" y="62352"/>
                    <a:pt x="235212" y="72025"/>
                    <a:pt x="223278" y="72025"/>
                  </a:cubicBezTo>
                  <a:cubicBezTo>
                    <a:pt x="211345" y="72025"/>
                    <a:pt x="201671" y="62352"/>
                    <a:pt x="201671" y="50418"/>
                  </a:cubicBezTo>
                  <a:cubicBezTo>
                    <a:pt x="201474" y="38680"/>
                    <a:pt x="210830" y="29007"/>
                    <a:pt x="222567" y="28810"/>
                  </a:cubicBezTo>
                  <a:cubicBezTo>
                    <a:pt x="222804" y="28806"/>
                    <a:pt x="223042" y="28806"/>
                    <a:pt x="223278" y="28810"/>
                  </a:cubicBezTo>
                  <a:close/>
                  <a:moveTo>
                    <a:pt x="417747" y="43215"/>
                  </a:moveTo>
                  <a:lnTo>
                    <a:pt x="295304" y="43215"/>
                  </a:lnTo>
                  <a:lnTo>
                    <a:pt x="295304" y="28810"/>
                  </a:lnTo>
                  <a:cubicBezTo>
                    <a:pt x="295304" y="12899"/>
                    <a:pt x="282405" y="0"/>
                    <a:pt x="266494" y="0"/>
                  </a:cubicBezTo>
                  <a:lnTo>
                    <a:pt x="180063" y="0"/>
                  </a:lnTo>
                  <a:cubicBezTo>
                    <a:pt x="164152" y="0"/>
                    <a:pt x="151253" y="12899"/>
                    <a:pt x="151253" y="28810"/>
                  </a:cubicBezTo>
                  <a:lnTo>
                    <a:pt x="151253" y="43215"/>
                  </a:lnTo>
                  <a:lnTo>
                    <a:pt x="28810" y="43215"/>
                  </a:lnTo>
                  <a:cubicBezTo>
                    <a:pt x="12899" y="43215"/>
                    <a:pt x="0" y="56114"/>
                    <a:pt x="0" y="72025"/>
                  </a:cubicBezTo>
                  <a:lnTo>
                    <a:pt x="0" y="547392"/>
                  </a:lnTo>
                  <a:cubicBezTo>
                    <a:pt x="0" y="563304"/>
                    <a:pt x="12899" y="576203"/>
                    <a:pt x="28810" y="576203"/>
                  </a:cubicBezTo>
                  <a:lnTo>
                    <a:pt x="417747" y="576203"/>
                  </a:lnTo>
                  <a:cubicBezTo>
                    <a:pt x="433658" y="576203"/>
                    <a:pt x="446557" y="563304"/>
                    <a:pt x="446557" y="547392"/>
                  </a:cubicBezTo>
                  <a:lnTo>
                    <a:pt x="446557" y="72025"/>
                  </a:lnTo>
                  <a:cubicBezTo>
                    <a:pt x="446557" y="56114"/>
                    <a:pt x="433658" y="43215"/>
                    <a:pt x="417747" y="43215"/>
                  </a:cubicBez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C3F3C09-5DCA-FEA6-ED1C-658B7224237C}"/>
                </a:ext>
              </a:extLst>
            </p:cNvPr>
            <p:cNvSpPr/>
            <p:nvPr/>
          </p:nvSpPr>
          <p:spPr>
            <a:xfrm>
              <a:off x="8193064" y="2526293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7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7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CF581949-8746-B7DD-BC0F-8A2AB15AFC85}"/>
                </a:ext>
              </a:extLst>
            </p:cNvPr>
            <p:cNvSpPr/>
            <p:nvPr/>
          </p:nvSpPr>
          <p:spPr>
            <a:xfrm>
              <a:off x="8193064" y="2785584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6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6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pic>
          <p:nvPicPr>
            <p:cNvPr id="76" name="Graphic 8" descr="Close with solid fill">
              <a:extLst>
                <a:ext uri="{FF2B5EF4-FFF2-40B4-BE49-F238E27FC236}">
                  <a16:creationId xmlns:a16="http://schemas.microsoft.com/office/drawing/2014/main" id="{14843419-F5F6-53F3-4330-BDE955050DD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92670" y="2646181"/>
              <a:ext cx="97200" cy="97200"/>
            </a:xfrm>
            <a:prstGeom prst="rect">
              <a:avLst/>
            </a:prstGeom>
          </p:spPr>
        </p:pic>
        <p:pic>
          <p:nvPicPr>
            <p:cNvPr id="77" name="Graphic 9" descr="Germ with solid fill">
              <a:extLst>
                <a:ext uri="{FF2B5EF4-FFF2-40B4-BE49-F238E27FC236}">
                  <a16:creationId xmlns:a16="http://schemas.microsoft.com/office/drawing/2014/main" id="{0E1670A3-EFFB-0CC4-3DF3-2323558661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39386" y="2627196"/>
              <a:ext cx="136800" cy="136800"/>
            </a:xfrm>
            <a:prstGeom prst="rect">
              <a:avLst/>
            </a:prstGeom>
          </p:spPr>
        </p:pic>
      </p:grpSp>
      <p:sp>
        <p:nvSpPr>
          <p:cNvPr id="69" name="TextBox 10">
            <a:extLst>
              <a:ext uri="{FF2B5EF4-FFF2-40B4-BE49-F238E27FC236}">
                <a16:creationId xmlns:a16="http://schemas.microsoft.com/office/drawing/2014/main" id="{7CA7EC36-B26E-82F2-68D5-3360C0C8D284}"/>
              </a:ext>
            </a:extLst>
          </p:cNvPr>
          <p:cNvSpPr txBox="1"/>
          <p:nvPr/>
        </p:nvSpPr>
        <p:spPr>
          <a:xfrm>
            <a:off x="414905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K-Mer Lookup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03746D93-18A8-0223-A8EF-012C40D0C297}"/>
              </a:ext>
            </a:extLst>
          </p:cNvPr>
          <p:cNvSpPr/>
          <p:nvPr/>
        </p:nvSpPr>
        <p:spPr>
          <a:xfrm>
            <a:off x="6483372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sp>
        <p:nvSpPr>
          <p:cNvPr id="121" name="TextBox 10">
            <a:extLst>
              <a:ext uri="{FF2B5EF4-FFF2-40B4-BE49-F238E27FC236}">
                <a16:creationId xmlns:a16="http://schemas.microsoft.com/office/drawing/2014/main" id="{8115D979-7D0B-0FC8-9378-D38AF8775963}"/>
              </a:ext>
            </a:extLst>
          </p:cNvPr>
          <p:cNvSpPr txBox="1"/>
          <p:nvPr/>
        </p:nvSpPr>
        <p:spPr>
          <a:xfrm>
            <a:off x="6356722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Read Mapping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C5DE08A9-ADDA-60C5-CD59-71C70DA574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2195" y="4991553"/>
            <a:ext cx="1706508" cy="664640"/>
          </a:xfrm>
          <a:prstGeom prst="rect">
            <a:avLst/>
          </a:prstGeom>
        </p:spPr>
      </p:pic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6F937528-E0AE-F0AF-CF08-7CC086F098CF}"/>
              </a:ext>
            </a:extLst>
          </p:cNvPr>
          <p:cNvCxnSpPr>
            <a:cxnSpLocks/>
            <a:stCxn id="4" idx="3"/>
            <a:endCxn id="29" idx="1"/>
          </p:cNvCxnSpPr>
          <p:nvPr/>
        </p:nvCxnSpPr>
        <p:spPr>
          <a:xfrm flipV="1">
            <a:off x="4018485" y="2151560"/>
            <a:ext cx="886643" cy="327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40ABC3ED-78B3-9640-510C-4C433B3E7FBD}"/>
              </a:ext>
            </a:extLst>
          </p:cNvPr>
          <p:cNvCxnSpPr>
            <a:cxnSpLocks/>
          </p:cNvCxnSpPr>
          <p:nvPr/>
        </p:nvCxnSpPr>
        <p:spPr>
          <a:xfrm>
            <a:off x="5255732" y="3307946"/>
            <a:ext cx="0" cy="402405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7127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6" grpId="0" animBg="1"/>
      <p:bldP spid="66" grpId="0"/>
      <p:bldP spid="67" grpId="0" animBg="1"/>
      <p:bldP spid="69" grpId="0"/>
      <p:bldP spid="120" grpId="0" animBg="1"/>
      <p:bldP spid="1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8157" y="2057829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1" y="94998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1" y="3165675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GRAINS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1" y="4273521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71" y="5381367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37687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68447AE4-BBA2-9D97-0F10-BCAD41BA8D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8968722"/>
              </p:ext>
            </p:extLst>
          </p:nvPr>
        </p:nvGraphicFramePr>
        <p:xfrm>
          <a:off x="612474" y="1717964"/>
          <a:ext cx="8333527" cy="3189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1598EC9-976B-A74D-A28A-EC1C12E05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2580EB-4986-2342-B775-9EC075E8B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57" y="850637"/>
            <a:ext cx="8926285" cy="867328"/>
          </a:xfrm>
        </p:spPr>
        <p:txBody>
          <a:bodyPr/>
          <a:lstStyle/>
          <a:p>
            <a:r>
              <a:rPr lang="en-GB" sz="2300" dirty="0"/>
              <a:t>Case study of the performance of </a:t>
            </a:r>
            <a:r>
              <a:rPr lang="en-CH" sz="2300" dirty="0"/>
              <a:t>graph-based genome analysis tools</a:t>
            </a:r>
          </a:p>
          <a:p>
            <a:r>
              <a:rPr lang="en-CH" sz="2300" dirty="0"/>
              <a:t>With various state-of-the-art SSD configurations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E1762-7752-5B48-8FA7-F94A2D0F2381}"/>
              </a:ext>
            </a:extLst>
          </p:cNvPr>
          <p:cNvSpPr txBox="1"/>
          <p:nvPr/>
        </p:nvSpPr>
        <p:spPr>
          <a:xfrm rot="16200000">
            <a:off x="-1076210" y="3229380"/>
            <a:ext cx="2917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Normalized Throughput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805DD5-E61A-114E-8638-48D3E9FFAC67}"/>
              </a:ext>
            </a:extLst>
          </p:cNvPr>
          <p:cNvSpPr/>
          <p:nvPr/>
        </p:nvSpPr>
        <p:spPr>
          <a:xfrm>
            <a:off x="0" y="5130670"/>
            <a:ext cx="9144000" cy="5796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CH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I/O data movement causes significant performance overhead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C6894113-0EF4-CC78-392D-92CDFFE2BE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9266854"/>
              </p:ext>
            </p:extLst>
          </p:nvPr>
        </p:nvGraphicFramePr>
        <p:xfrm>
          <a:off x="4689441" y="2277682"/>
          <a:ext cx="4487506" cy="2464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834239FC-3217-DEF2-5AC4-07DEF16B201B}"/>
              </a:ext>
            </a:extLst>
          </p:cNvPr>
          <p:cNvSpPr txBox="1"/>
          <p:nvPr/>
        </p:nvSpPr>
        <p:spPr>
          <a:xfrm>
            <a:off x="933870" y="4756224"/>
            <a:ext cx="338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Graph Database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70FA60-C1B4-1EE6-8BD1-A62425E65949}"/>
              </a:ext>
            </a:extLst>
          </p:cNvPr>
          <p:cNvSpPr txBox="1"/>
          <p:nvPr/>
        </p:nvSpPr>
        <p:spPr>
          <a:xfrm>
            <a:off x="5372125" y="4756224"/>
            <a:ext cx="284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Graph Database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114A9D-187C-1B95-A7E9-E371901F863A}"/>
              </a:ext>
            </a:extLst>
          </p:cNvPr>
          <p:cNvSpPr txBox="1"/>
          <p:nvPr/>
        </p:nvSpPr>
        <p:spPr>
          <a:xfrm>
            <a:off x="1104410" y="2240449"/>
            <a:ext cx="3539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rgbClr val="FA8607"/>
                </a:solidFill>
                <a:latin typeface="Corbel" panose="020B0503020204020204" pitchFamily="34" charset="0"/>
              </a:rPr>
              <a:t>Node-Centric Tool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CE391A-7FA5-AE73-CE9D-E6C3BB176DF2}"/>
              </a:ext>
            </a:extLst>
          </p:cNvPr>
          <p:cNvSpPr txBox="1"/>
          <p:nvPr/>
        </p:nvSpPr>
        <p:spPr>
          <a:xfrm>
            <a:off x="5225145" y="2231484"/>
            <a:ext cx="3650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rgbClr val="7A62E7"/>
                </a:solidFill>
                <a:latin typeface="Corbel" panose="020B0503020204020204" pitchFamily="34" charset="0"/>
              </a:rPr>
              <a:t>Edge-Centric Tool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4BDB5B3-9E34-66F4-AD20-DA3FCE7908EF}"/>
              </a:ext>
            </a:extLst>
          </p:cNvPr>
          <p:cNvCxnSpPr>
            <a:cxnSpLocks/>
          </p:cNvCxnSpPr>
          <p:nvPr/>
        </p:nvCxnSpPr>
        <p:spPr>
          <a:xfrm>
            <a:off x="1977006" y="2553070"/>
            <a:ext cx="0" cy="1115973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0925F7D-3803-4B7E-82B1-9CCE9DA35C4A}"/>
              </a:ext>
            </a:extLst>
          </p:cNvPr>
          <p:cNvSpPr txBox="1"/>
          <p:nvPr/>
        </p:nvSpPr>
        <p:spPr>
          <a:xfrm rot="16200000">
            <a:off x="1762672" y="2964753"/>
            <a:ext cx="4286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2.7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CADA691-F0A3-B620-C48C-D37031A87866}"/>
              </a:ext>
            </a:extLst>
          </p:cNvPr>
          <p:cNvCxnSpPr>
            <a:cxnSpLocks/>
          </p:cNvCxnSpPr>
          <p:nvPr/>
        </p:nvCxnSpPr>
        <p:spPr>
          <a:xfrm>
            <a:off x="2414440" y="2567108"/>
            <a:ext cx="0" cy="1323574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DED48FA-EAE8-B327-7916-5B9B822869D6}"/>
              </a:ext>
            </a:extLst>
          </p:cNvPr>
          <p:cNvSpPr txBox="1"/>
          <p:nvPr/>
        </p:nvSpPr>
        <p:spPr>
          <a:xfrm rot="16200000">
            <a:off x="2115920" y="3048941"/>
            <a:ext cx="597039" cy="276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4.3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315E47-8F2B-007C-270D-0CA8BEE1446F}"/>
              </a:ext>
            </a:extLst>
          </p:cNvPr>
          <p:cNvSpPr/>
          <p:nvPr/>
        </p:nvSpPr>
        <p:spPr>
          <a:xfrm>
            <a:off x="-6242" y="5787959"/>
            <a:ext cx="9144000" cy="5796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CH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Overhead increases as databases grow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C82507F-4D0B-A5CA-24A2-3B0E4869A1DF}"/>
              </a:ext>
            </a:extLst>
          </p:cNvPr>
          <p:cNvCxnSpPr>
            <a:cxnSpLocks/>
          </p:cNvCxnSpPr>
          <p:nvPr/>
        </p:nvCxnSpPr>
        <p:spPr>
          <a:xfrm>
            <a:off x="3767746" y="2553070"/>
            <a:ext cx="0" cy="1561730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E425EFE-70B9-45CE-FB9F-1A6C39CF4050}"/>
              </a:ext>
            </a:extLst>
          </p:cNvPr>
          <p:cNvSpPr txBox="1"/>
          <p:nvPr/>
        </p:nvSpPr>
        <p:spPr>
          <a:xfrm rot="16200000">
            <a:off x="3553412" y="2964754"/>
            <a:ext cx="4286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8.2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8864CB-3EDF-AE5A-E86D-B7BC18E3E74A}"/>
              </a:ext>
            </a:extLst>
          </p:cNvPr>
          <p:cNvCxnSpPr>
            <a:cxnSpLocks/>
          </p:cNvCxnSpPr>
          <p:nvPr/>
        </p:nvCxnSpPr>
        <p:spPr>
          <a:xfrm>
            <a:off x="4205180" y="2553070"/>
            <a:ext cx="0" cy="1642412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DBFF716-9C39-F554-4026-07B70D4A37E0}"/>
              </a:ext>
            </a:extLst>
          </p:cNvPr>
          <p:cNvSpPr txBox="1"/>
          <p:nvPr/>
        </p:nvSpPr>
        <p:spPr>
          <a:xfrm rot="16200000">
            <a:off x="3906660" y="3048940"/>
            <a:ext cx="597039" cy="276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17.4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0BB1DA6-9E11-FD63-6DF2-700F7BCE394F}"/>
              </a:ext>
            </a:extLst>
          </p:cNvPr>
          <p:cNvCxnSpPr>
            <a:cxnSpLocks/>
          </p:cNvCxnSpPr>
          <p:nvPr/>
        </p:nvCxnSpPr>
        <p:spPr>
          <a:xfrm>
            <a:off x="6172541" y="2570009"/>
            <a:ext cx="0" cy="1320673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F012171-BC4D-AE14-AA68-56E058DA38B2}"/>
              </a:ext>
            </a:extLst>
          </p:cNvPr>
          <p:cNvSpPr txBox="1"/>
          <p:nvPr/>
        </p:nvSpPr>
        <p:spPr>
          <a:xfrm rot="16200000">
            <a:off x="5958207" y="2964754"/>
            <a:ext cx="4286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4.3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C6DC98B-0EC0-7E5D-23C2-F3DA8B21178F}"/>
              </a:ext>
            </a:extLst>
          </p:cNvPr>
          <p:cNvCxnSpPr>
            <a:cxnSpLocks/>
          </p:cNvCxnSpPr>
          <p:nvPr/>
        </p:nvCxnSpPr>
        <p:spPr>
          <a:xfrm>
            <a:off x="6609975" y="2584047"/>
            <a:ext cx="0" cy="1450071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931B5EA-AF1B-02AA-38F3-D21698C09D17}"/>
              </a:ext>
            </a:extLst>
          </p:cNvPr>
          <p:cNvSpPr txBox="1"/>
          <p:nvPr/>
        </p:nvSpPr>
        <p:spPr>
          <a:xfrm rot="16200000">
            <a:off x="6311455" y="3048941"/>
            <a:ext cx="597039" cy="276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7.5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E75A483-CC3A-BE9D-E4DF-43EBCA885536}"/>
              </a:ext>
            </a:extLst>
          </p:cNvPr>
          <p:cNvCxnSpPr>
            <a:cxnSpLocks/>
          </p:cNvCxnSpPr>
          <p:nvPr/>
        </p:nvCxnSpPr>
        <p:spPr>
          <a:xfrm>
            <a:off x="7965282" y="2584047"/>
            <a:ext cx="0" cy="1530753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A6AF3BE-D2C9-0C7B-2D22-0AE85D845FF5}"/>
              </a:ext>
            </a:extLst>
          </p:cNvPr>
          <p:cNvSpPr txBox="1"/>
          <p:nvPr/>
        </p:nvSpPr>
        <p:spPr>
          <a:xfrm rot="16200000">
            <a:off x="7622177" y="3091576"/>
            <a:ext cx="682312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13.4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E64414D-F4ED-9B7D-741F-2D0188524473}"/>
              </a:ext>
            </a:extLst>
          </p:cNvPr>
          <p:cNvCxnSpPr>
            <a:cxnSpLocks/>
          </p:cNvCxnSpPr>
          <p:nvPr/>
        </p:nvCxnSpPr>
        <p:spPr>
          <a:xfrm>
            <a:off x="8418697" y="2567108"/>
            <a:ext cx="0" cy="1628374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E844E37-DA5F-9C47-89CD-4742C92871E2}"/>
              </a:ext>
            </a:extLst>
          </p:cNvPr>
          <p:cNvSpPr txBox="1"/>
          <p:nvPr/>
        </p:nvSpPr>
        <p:spPr>
          <a:xfrm rot="16200000">
            <a:off x="8120177" y="3048940"/>
            <a:ext cx="597039" cy="276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23.6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823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9" grpId="0" uiExpand="1">
        <p:bldSub>
          <a:bldChart bld="series"/>
        </p:bldSub>
      </p:bldGraphic>
      <p:bldP spid="4" grpId="0" uiExpand="1" build="p"/>
      <p:bldP spid="5" grpId="0"/>
      <p:bldP spid="7" grpId="0" animBg="1"/>
      <p:bldGraphic spid="16" grpId="0" uiExpand="1">
        <p:bldSub>
          <a:bldChart bld="series"/>
        </p:bldSub>
      </p:bldGraphic>
      <p:bldP spid="23" grpId="0"/>
      <p:bldP spid="24" grpId="0"/>
      <p:bldP spid="25" grpId="0"/>
      <p:bldP spid="31" grpId="0"/>
      <p:bldP spid="6" grpId="0" animBg="1"/>
      <p:bldP spid="9" grpId="0" animBg="1"/>
      <p:bldP spid="14" grpId="0" animBg="1"/>
      <p:bldP spid="17" grpId="0" animBg="1"/>
      <p:bldP spid="19" grpId="0" animBg="1"/>
      <p:bldP spid="27" grpId="0" animBg="1"/>
      <p:bldP spid="29" grpId="0" animBg="1"/>
      <p:bldP spid="36" grpId="0" animBg="1"/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D0661-9958-0244-9C89-226083395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I/O Overhead is Hard to Avoid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BD187-8818-9D49-81CC-5D0817275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6345"/>
            <a:ext cx="9144000" cy="770468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dirty="0"/>
              <a:t>I/O overhead due to accessing </a:t>
            </a:r>
            <a:r>
              <a:rPr lang="en-GB" sz="2400" b="1" dirty="0"/>
              <a:t>large</a:t>
            </a:r>
            <a:r>
              <a:rPr lang="en-GB" sz="2400" dirty="0"/>
              <a:t>, </a:t>
            </a:r>
            <a:r>
              <a:rPr lang="en-GB" sz="2400" b="1" dirty="0"/>
              <a:t>low-reuse</a:t>
            </a:r>
            <a:r>
              <a:rPr lang="en-GB" sz="2400" dirty="0"/>
              <a:t> data is hard to avoid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0FFB693-0B04-1244-9821-4AD9CB3EE558}"/>
              </a:ext>
            </a:extLst>
          </p:cNvPr>
          <p:cNvSpPr/>
          <p:nvPr/>
        </p:nvSpPr>
        <p:spPr>
          <a:xfrm>
            <a:off x="172970" y="1616994"/>
            <a:ext cx="8798061" cy="1069200"/>
          </a:xfrm>
          <a:prstGeom prst="roundRect">
            <a:avLst>
              <a:gd name="adj" fmla="val 3239"/>
            </a:avLst>
          </a:prstGeom>
          <a:solidFill>
            <a:schemeClr val="accent2">
              <a:lumMod val="20000"/>
              <a:lumOff val="80000"/>
            </a:schemeClr>
          </a:solidFill>
          <a:ln w="31750">
            <a:solidFill>
              <a:srgbClr val="E061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E06161"/>
                </a:solidFill>
                <a:latin typeface="Corbel" panose="020B0503020204020204" pitchFamily="34" charset="0"/>
              </a:rPr>
              <a:t>Sampling techniques to shrink database sizes</a:t>
            </a:r>
          </a:p>
          <a:p>
            <a:pPr algn="ctr">
              <a:spcAft>
                <a:spcPts val="4000"/>
              </a:spcAft>
            </a:pPr>
            <a:endParaRPr lang="en-CH" sz="2000" b="1" dirty="0">
              <a:solidFill>
                <a:srgbClr val="E0616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7469E3B-308C-7741-ADCE-C536B39EA1FB}"/>
              </a:ext>
            </a:extLst>
          </p:cNvPr>
          <p:cNvSpPr/>
          <p:nvPr/>
        </p:nvSpPr>
        <p:spPr>
          <a:xfrm>
            <a:off x="172970" y="3722669"/>
            <a:ext cx="8798061" cy="1069200"/>
          </a:xfrm>
          <a:prstGeom prst="roundRect">
            <a:avLst>
              <a:gd name="adj" fmla="val 1386"/>
            </a:avLst>
          </a:prstGeom>
          <a:solidFill>
            <a:schemeClr val="accent2">
              <a:lumMod val="20000"/>
              <a:lumOff val="80000"/>
            </a:schemeClr>
          </a:solidFill>
          <a:ln w="31750">
            <a:solidFill>
              <a:srgbClr val="E061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E06161"/>
                </a:solidFill>
                <a:latin typeface="Corbel" panose="020B0503020204020204" pitchFamily="34" charset="0"/>
              </a:rPr>
              <a:t>Keeping all data required by graph-based genome analysis </a:t>
            </a:r>
          </a:p>
          <a:p>
            <a:pPr algn="ctr"/>
            <a:r>
              <a:rPr lang="en-GB" sz="2400" b="1" dirty="0">
                <a:solidFill>
                  <a:srgbClr val="E06161"/>
                </a:solidFill>
                <a:latin typeface="Corbel" panose="020B0503020204020204" pitchFamily="34" charset="0"/>
              </a:rPr>
              <a:t>completely and always resident in main memory</a:t>
            </a:r>
            <a:endParaRPr lang="en-CH" sz="2400" b="1" dirty="0">
              <a:solidFill>
                <a:srgbClr val="E06161"/>
              </a:solidFill>
              <a:latin typeface="Corbel" panose="020B0503020204020204" pitchFamily="34" charset="0"/>
            </a:endParaRPr>
          </a:p>
        </p:txBody>
      </p:sp>
      <p:pic>
        <p:nvPicPr>
          <p:cNvPr id="7" name="Graphic 6" descr="Close">
            <a:extLst>
              <a:ext uri="{FF2B5EF4-FFF2-40B4-BE49-F238E27FC236}">
                <a16:creationId xmlns:a16="http://schemas.microsoft.com/office/drawing/2014/main" id="{4B2CFFF0-38C7-7C47-BA6D-18EE2573E7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608" y="2806265"/>
            <a:ext cx="527234" cy="5272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DACC7C-F0F1-C34A-B41E-1EAE2DD1D268}"/>
              </a:ext>
            </a:extLst>
          </p:cNvPr>
          <p:cNvSpPr txBox="1"/>
          <p:nvPr/>
        </p:nvSpPr>
        <p:spPr>
          <a:xfrm>
            <a:off x="682751" y="2839050"/>
            <a:ext cx="8061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C00000"/>
                </a:solidFill>
                <a:latin typeface="Corbel" panose="020B0503020204020204" pitchFamily="34" charset="0"/>
              </a:rPr>
              <a:t>Reduce accuracy to levels unacceptable for many use cases</a:t>
            </a:r>
            <a:endParaRPr lang="en-CH" sz="2400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12CB0583-B08E-B549-84D2-692478CBB8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608" y="4904728"/>
            <a:ext cx="527234" cy="5272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7C9B58-C080-BC49-9C05-62E69E97D9A5}"/>
              </a:ext>
            </a:extLst>
          </p:cNvPr>
          <p:cNvSpPr txBox="1"/>
          <p:nvPr/>
        </p:nvSpPr>
        <p:spPr>
          <a:xfrm>
            <a:off x="452822" y="4937513"/>
            <a:ext cx="8798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GB" sz="2400" i="1" dirty="0">
                <a:solidFill>
                  <a:srgbClr val="C00000"/>
                </a:solidFill>
                <a:latin typeface="Corbel" panose="020B0503020204020204" pitchFamily="34" charset="0"/>
              </a:rPr>
              <a:t>     Energy inefficient, costly, unscalable, and unsustainable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7E3A2E-7CE2-8A45-AAD9-35BAD1803085}"/>
              </a:ext>
            </a:extLst>
          </p:cNvPr>
          <p:cNvSpPr txBox="1"/>
          <p:nvPr/>
        </p:nvSpPr>
        <p:spPr>
          <a:xfrm>
            <a:off x="742511" y="5462328"/>
            <a:ext cx="8298303" cy="836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orbel" panose="020B0503020204020204" pitchFamily="34" charset="0"/>
              </a:rPr>
              <a:t>Database sizes </a:t>
            </a:r>
            <a:r>
              <a:rPr lang="en-GB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increase</a:t>
            </a:r>
            <a:r>
              <a:rPr lang="en-GB" sz="2000" dirty="0">
                <a:latin typeface="Corbel" panose="020B0503020204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rapidly 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orbel" panose="020B0503020204020204" pitchFamily="34" charset="0"/>
              </a:rPr>
              <a:t>Different analyses need </a:t>
            </a:r>
            <a:r>
              <a:rPr lang="en-GB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different databases</a:t>
            </a:r>
            <a:endParaRPr lang="en-GB" sz="2000" dirty="0">
              <a:latin typeface="Corbel" panose="020B05030202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C37C5B-6F3E-DC46-8E77-5C7B2D5FA412}"/>
              </a:ext>
            </a:extLst>
          </p:cNvPr>
          <p:cNvSpPr txBox="1"/>
          <p:nvPr/>
        </p:nvSpPr>
        <p:spPr>
          <a:xfrm>
            <a:off x="172969" y="2264515"/>
            <a:ext cx="8798061" cy="345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i="1" dirty="0">
                <a:solidFill>
                  <a:schemeClr val="bg1">
                    <a:lumMod val="50000"/>
                  </a:schemeClr>
                </a:solidFill>
              </a:rPr>
              <a:t>[Wood+, Genome Biology’19], [Ounit+, BMC Genomics’15], </a:t>
            </a:r>
            <a:r>
              <a:rPr lang="en-GB" sz="1600" i="1" dirty="0">
                <a:solidFill>
                  <a:schemeClr val="bg1">
                    <a:lumMod val="50000"/>
                  </a:schemeClr>
                </a:solidFill>
              </a:rPr>
              <a:t>[Kim+, Genome Research’16], 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453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/>
      <p:bldP spid="11" grpId="0" uiExpand="1" build="p"/>
      <p:bldP spid="12" grpId="0" build="p" bldLvl="2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C396F-0DBF-2FD4-886C-357E5100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Applications of Genome Analysis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05EF51-4103-8393-502F-7CB07FB3DE17}"/>
              </a:ext>
            </a:extLst>
          </p:cNvPr>
          <p:cNvGrpSpPr/>
          <p:nvPr/>
        </p:nvGrpSpPr>
        <p:grpSpPr>
          <a:xfrm>
            <a:off x="-1" y="815024"/>
            <a:ext cx="4571995" cy="2452915"/>
            <a:chOff x="-1" y="815024"/>
            <a:chExt cx="9144002" cy="545261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DCD279-BF15-AC9C-5450-10B0577DAC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14"/>
            <a:stretch/>
          </p:blipFill>
          <p:spPr>
            <a:xfrm>
              <a:off x="1" y="815024"/>
              <a:ext cx="9144000" cy="545261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5D025A-79BF-9B2B-BE55-F70E30FD70FB}"/>
                </a:ext>
              </a:extLst>
            </p:cNvPr>
            <p:cNvSpPr txBox="1"/>
            <p:nvPr/>
          </p:nvSpPr>
          <p:spPr>
            <a:xfrm>
              <a:off x="-1" y="956192"/>
              <a:ext cx="9144000" cy="116307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Precision Medicine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D793A11-81D2-1307-E7DD-D50C43A2E9DE}"/>
              </a:ext>
            </a:extLst>
          </p:cNvPr>
          <p:cNvGrpSpPr/>
          <p:nvPr/>
        </p:nvGrpSpPr>
        <p:grpSpPr>
          <a:xfrm>
            <a:off x="4572000" y="810831"/>
            <a:ext cx="4571995" cy="2457108"/>
            <a:chOff x="0" y="782951"/>
            <a:chExt cx="7994125" cy="481281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ADF550E-5F83-CDFC-0A18-6A0BAB275A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70"/>
            <a:stretch/>
          </p:blipFill>
          <p:spPr>
            <a:xfrm>
              <a:off x="0" y="782951"/>
              <a:ext cx="7994125" cy="4812813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8CD54C-C466-3A9A-0EFA-69C27D7E1091}"/>
                </a:ext>
              </a:extLst>
            </p:cNvPr>
            <p:cNvSpPr txBox="1"/>
            <p:nvPr/>
          </p:nvSpPr>
          <p:spPr>
            <a:xfrm>
              <a:off x="2" y="908999"/>
              <a:ext cx="7994123" cy="186883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Outbreak Prevention </a:t>
              </a:r>
              <a:b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</a:b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and Management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BA6BB3-B3D7-2308-FE7E-088C5795E593}"/>
              </a:ext>
            </a:extLst>
          </p:cNvPr>
          <p:cNvGrpSpPr/>
          <p:nvPr/>
        </p:nvGrpSpPr>
        <p:grpSpPr>
          <a:xfrm>
            <a:off x="2" y="3267939"/>
            <a:ext cx="4571993" cy="2635113"/>
            <a:chOff x="0" y="2791850"/>
            <a:chExt cx="9144000" cy="348807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6FFDFBD-5FA9-D1BA-973C-8AAAFD6D96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79" b="5252"/>
            <a:stretch/>
          </p:blipFill>
          <p:spPr>
            <a:xfrm>
              <a:off x="0" y="2791850"/>
              <a:ext cx="9144000" cy="348807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5E585B-BB95-FA8F-591C-4EF0DC37B9D5}"/>
                </a:ext>
              </a:extLst>
            </p:cNvPr>
            <p:cNvSpPr txBox="1"/>
            <p:nvPr/>
          </p:nvSpPr>
          <p:spPr>
            <a:xfrm>
              <a:off x="0" y="2926440"/>
              <a:ext cx="9143998" cy="69258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Agriculture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1F1105-FAD4-1063-FE53-8CD84F89F6EF}"/>
              </a:ext>
            </a:extLst>
          </p:cNvPr>
          <p:cNvGrpSpPr/>
          <p:nvPr/>
        </p:nvGrpSpPr>
        <p:grpSpPr>
          <a:xfrm>
            <a:off x="4571994" y="3267939"/>
            <a:ext cx="4572006" cy="2635113"/>
            <a:chOff x="-3" y="3925411"/>
            <a:chExt cx="9144001" cy="2370458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459221F-6BC0-EED4-9BCF-324F8D7FB0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38" b="38056"/>
            <a:stretch/>
          </p:blipFill>
          <p:spPr>
            <a:xfrm>
              <a:off x="-1" y="3925411"/>
              <a:ext cx="9143999" cy="237045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B94A95-5D0E-D7D5-5D10-2BAAD285F198}"/>
                </a:ext>
              </a:extLst>
            </p:cNvPr>
            <p:cNvSpPr txBox="1"/>
            <p:nvPr/>
          </p:nvSpPr>
          <p:spPr>
            <a:xfrm>
              <a:off x="-3" y="3976036"/>
              <a:ext cx="9143997" cy="47067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Scientific Discovery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4A0DA39-A879-F586-F16F-B20483EAC623}"/>
              </a:ext>
            </a:extLst>
          </p:cNvPr>
          <p:cNvSpPr/>
          <p:nvPr/>
        </p:nvSpPr>
        <p:spPr>
          <a:xfrm>
            <a:off x="-6" y="5134780"/>
            <a:ext cx="9143998" cy="1053864"/>
          </a:xfrm>
          <a:prstGeom prst="rect">
            <a:avLst/>
          </a:prstGeom>
          <a:solidFill>
            <a:srgbClr val="2C6F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&amp; Many More…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059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D00D9-7EC0-0146-957B-BF1821D07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Goal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0D91D7-72C8-9640-AB52-3794FAAB0ABD}"/>
              </a:ext>
            </a:extLst>
          </p:cNvPr>
          <p:cNvSpPr txBox="1">
            <a:spLocks/>
          </p:cNvSpPr>
          <p:nvPr/>
        </p:nvSpPr>
        <p:spPr>
          <a:xfrm>
            <a:off x="189560" y="782567"/>
            <a:ext cx="8798061" cy="5377521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EA40B-8751-ED4F-A5A3-5A71E6F58F9E}"/>
              </a:ext>
            </a:extLst>
          </p:cNvPr>
          <p:cNvSpPr txBox="1"/>
          <p:nvPr/>
        </p:nvSpPr>
        <p:spPr>
          <a:xfrm>
            <a:off x="383553" y="2286199"/>
            <a:ext cx="8410073" cy="2370640"/>
          </a:xfrm>
          <a:prstGeom prst="roundRect">
            <a:avLst>
              <a:gd name="adj" fmla="val 477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Improve graph-based genome analysis </a:t>
            </a:r>
            <a:r>
              <a:rPr lang="en-GB" sz="2800" b="1" i="1" dirty="0">
                <a:solidFill>
                  <a:srgbClr val="1982C3"/>
                </a:solidFill>
                <a:latin typeface="Corbel" panose="020B0503020204020204" pitchFamily="34" charset="0"/>
              </a:rPr>
              <a:t>performance</a:t>
            </a:r>
            <a:r>
              <a:rPr lang="en-GB" sz="2800" i="1" dirty="0">
                <a:latin typeface="Corbel" panose="020B0503020204020204" pitchFamily="34" charset="0"/>
              </a:rPr>
              <a:t> </a:t>
            </a:r>
          </a:p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by reducing large </a:t>
            </a:r>
            <a:r>
              <a:rPr lang="en-GB" sz="2800" b="1" i="1" dirty="0">
                <a:solidFill>
                  <a:srgbClr val="F15148"/>
                </a:solidFill>
                <a:latin typeface="Corbel" panose="020B0503020204020204" pitchFamily="34" charset="0"/>
              </a:rPr>
              <a:t>data movement overhead</a:t>
            </a:r>
          </a:p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from the storage system </a:t>
            </a:r>
          </a:p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in a </a:t>
            </a:r>
            <a:r>
              <a:rPr lang="en-GB" sz="2800" b="1" i="1" dirty="0">
                <a:solidFill>
                  <a:srgbClr val="1982C3"/>
                </a:solidFill>
                <a:latin typeface="Corbel" panose="020B0503020204020204" pitchFamily="34" charset="0"/>
              </a:rPr>
              <a:t>cost-effective</a:t>
            </a:r>
            <a:r>
              <a:rPr lang="en-GB" sz="2800" i="1" dirty="0">
                <a:latin typeface="Corbel" panose="020B0503020204020204" pitchFamily="34" charset="0"/>
              </a:rPr>
              <a:t> manner and with </a:t>
            </a:r>
            <a:r>
              <a:rPr lang="en-GB" sz="2800" b="1" i="1" dirty="0">
                <a:solidFill>
                  <a:srgbClr val="1A82C4"/>
                </a:solidFill>
                <a:latin typeface="Corbel" panose="020B0503020204020204" pitchFamily="34" charset="0"/>
              </a:rPr>
              <a:t>high accuracy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1A82C4"/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174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A52-7FF9-1043-8645-A37A2D393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Challenges of In-Storage Processing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C1A5484-DFD6-E64E-9D34-5C77B24DD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69" y="899761"/>
            <a:ext cx="8971031" cy="2168794"/>
          </a:xfrm>
        </p:spPr>
        <p:txBody>
          <a:bodyPr/>
          <a:lstStyle/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GB" sz="2350" b="1" dirty="0"/>
              <a:t>No graph-based genome analysis tools can run in-storage due to SSD limitations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Long</a:t>
            </a:r>
            <a:r>
              <a:rPr lang="en-GB" sz="2350" dirty="0">
                <a:solidFill>
                  <a:srgbClr val="C00000"/>
                </a:solidFill>
              </a:rPr>
              <a:t> </a:t>
            </a:r>
            <a:r>
              <a:rPr lang="en-GB" sz="2350" b="1" dirty="0">
                <a:solidFill>
                  <a:srgbClr val="C00000"/>
                </a:solidFill>
              </a:rPr>
              <a:t>access</a:t>
            </a:r>
            <a:r>
              <a:rPr lang="en-GB" sz="2350" dirty="0">
                <a:solidFill>
                  <a:srgbClr val="C00000"/>
                </a:solidFill>
              </a:rPr>
              <a:t> </a:t>
            </a:r>
            <a:r>
              <a:rPr lang="en-GB" sz="2350" b="1" dirty="0">
                <a:solidFill>
                  <a:srgbClr val="C00000"/>
                </a:solidFill>
              </a:rPr>
              <a:t>latency of NAND flash </a:t>
            </a:r>
            <a:r>
              <a:rPr lang="en-GB" sz="2350" dirty="0"/>
              <a:t>chips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Limited </a:t>
            </a:r>
            <a:r>
              <a:rPr lang="en-GB" sz="2350" b="1" dirty="0">
                <a:solidFill>
                  <a:srgbClr val="C00000"/>
                </a:solidFill>
              </a:rPr>
              <a:t>DRAM capacity</a:t>
            </a:r>
            <a:r>
              <a:rPr lang="en-GB" sz="2350" dirty="0">
                <a:solidFill>
                  <a:srgbClr val="C00000"/>
                </a:solidFill>
              </a:rPr>
              <a:t> </a:t>
            </a:r>
            <a:r>
              <a:rPr lang="en-GB" sz="2350" dirty="0"/>
              <a:t>inside the SSD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Limited </a:t>
            </a:r>
            <a:r>
              <a:rPr lang="en-GB" sz="2350" b="1" dirty="0">
                <a:solidFill>
                  <a:srgbClr val="C00000"/>
                </a:solidFill>
              </a:rPr>
              <a:t>DRAM bandwidth </a:t>
            </a:r>
            <a:r>
              <a:rPr lang="en-GB" sz="2350" dirty="0"/>
              <a:t>inside the SSD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62FD40-37F2-A54D-B93B-2092995693C6}"/>
              </a:ext>
            </a:extLst>
          </p:cNvPr>
          <p:cNvGrpSpPr/>
          <p:nvPr/>
        </p:nvGrpSpPr>
        <p:grpSpPr>
          <a:xfrm>
            <a:off x="1835659" y="3654266"/>
            <a:ext cx="5771256" cy="2549219"/>
            <a:chOff x="2666932" y="3806497"/>
            <a:chExt cx="5771256" cy="2549219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3F86C9C-D90F-2E48-84D9-8BB22DDB359F}"/>
                </a:ext>
              </a:extLst>
            </p:cNvPr>
            <p:cNvSpPr/>
            <p:nvPr/>
          </p:nvSpPr>
          <p:spPr>
            <a:xfrm>
              <a:off x="2666932" y="3806497"/>
              <a:ext cx="5771256" cy="2526522"/>
            </a:xfrm>
            <a:prstGeom prst="roundRect">
              <a:avLst>
                <a:gd name="adj" fmla="val 6954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0B0692B-972A-5A46-8C47-F6402099AAF6}"/>
                </a:ext>
              </a:extLst>
            </p:cNvPr>
            <p:cNvCxnSpPr>
              <a:cxnSpLocks/>
            </p:cNvCxnSpPr>
            <p:nvPr/>
          </p:nvCxnSpPr>
          <p:spPr>
            <a:xfrm>
              <a:off x="6407109" y="4836459"/>
              <a:ext cx="716242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FB859D-A779-B344-9A8C-7722FC030A42}"/>
                </a:ext>
              </a:extLst>
            </p:cNvPr>
            <p:cNvSpPr/>
            <p:nvPr/>
          </p:nvSpPr>
          <p:spPr bwMode="auto">
            <a:xfrm>
              <a:off x="6905902" y="4055477"/>
              <a:ext cx="1369789" cy="2109881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SSD DRAM</a:t>
              </a:r>
              <a:endParaRPr lang="en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0F9D10-E285-0D47-BD7B-1087560E6CC8}"/>
                </a:ext>
              </a:extLst>
            </p:cNvPr>
            <p:cNvSpPr/>
            <p:nvPr/>
          </p:nvSpPr>
          <p:spPr bwMode="auto">
            <a:xfrm>
              <a:off x="3161985" y="4055477"/>
              <a:ext cx="3581420" cy="1579207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400" b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직사각형 363">
              <a:extLst>
                <a:ext uri="{FF2B5EF4-FFF2-40B4-BE49-F238E27FC236}">
                  <a16:creationId xmlns:a16="http://schemas.microsoft.com/office/drawing/2014/main" id="{56E35E67-E3EE-E440-8C52-675E7C8A7AB8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직사각형 78">
              <a:extLst>
                <a:ext uri="{FF2B5EF4-FFF2-40B4-BE49-F238E27FC236}">
                  <a16:creationId xmlns:a16="http://schemas.microsoft.com/office/drawing/2014/main" id="{F4826447-5336-EB46-905C-95387B7FD43F}"/>
                </a:ext>
              </a:extLst>
            </p:cNvPr>
            <p:cNvSpPr/>
            <p:nvPr/>
          </p:nvSpPr>
          <p:spPr>
            <a:xfrm>
              <a:off x="3659817" y="4169247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DC6520-ECD4-754A-9703-DB8063C9043A}"/>
                </a:ext>
              </a:extLst>
            </p:cNvPr>
            <p:cNvSpPr txBox="1"/>
            <p:nvPr/>
          </p:nvSpPr>
          <p:spPr>
            <a:xfrm>
              <a:off x="5367788" y="4065864"/>
              <a:ext cx="15351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Controller</a:t>
              </a:r>
            </a:p>
          </p:txBody>
        </p:sp>
        <p:sp>
          <p:nvSpPr>
            <p:cNvPr id="19" name="직사각형 78">
              <a:extLst>
                <a:ext uri="{FF2B5EF4-FFF2-40B4-BE49-F238E27FC236}">
                  <a16:creationId xmlns:a16="http://schemas.microsoft.com/office/drawing/2014/main" id="{23E3699B-655C-8B4F-8413-AC3E9331FE6D}"/>
                </a:ext>
              </a:extLst>
            </p:cNvPr>
            <p:cNvSpPr/>
            <p:nvPr/>
          </p:nvSpPr>
          <p:spPr>
            <a:xfrm>
              <a:off x="3825174" y="4250901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직사각형 78">
              <a:extLst>
                <a:ext uri="{FF2B5EF4-FFF2-40B4-BE49-F238E27FC236}">
                  <a16:creationId xmlns:a16="http://schemas.microsoft.com/office/drawing/2014/main" id="{AFEAD942-1977-624D-8BA1-29990742536B}"/>
                </a:ext>
              </a:extLst>
            </p:cNvPr>
            <p:cNvSpPr/>
            <p:nvPr/>
          </p:nvSpPr>
          <p:spPr>
            <a:xfrm>
              <a:off x="3927234" y="4349398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Cores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F81C0D36-C832-534C-B9EF-AEC07B9C58F8}"/>
                </a:ext>
              </a:extLst>
            </p:cNvPr>
            <p:cNvSpPr/>
            <p:nvPr/>
          </p:nvSpPr>
          <p:spPr>
            <a:xfrm>
              <a:off x="3220770" y="4115339"/>
              <a:ext cx="797104" cy="553024"/>
            </a:xfrm>
            <a:prstGeom prst="roundRect">
              <a:avLst>
                <a:gd name="adj" fmla="val 16632"/>
              </a:avLst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FTL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E64BF06-8713-434F-8F0E-30805E92C471}"/>
                </a:ext>
              </a:extLst>
            </p:cNvPr>
            <p:cNvCxnSpPr>
              <a:cxnSpLocks/>
            </p:cNvCxnSpPr>
            <p:nvPr/>
          </p:nvCxnSpPr>
          <p:spPr>
            <a:xfrm>
              <a:off x="3408034" y="5369668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170FE4-FB83-5047-885F-F7F3EE6AF75F}"/>
                </a:ext>
              </a:extLst>
            </p:cNvPr>
            <p:cNvCxnSpPr>
              <a:cxnSpLocks/>
            </p:cNvCxnSpPr>
            <p:nvPr/>
          </p:nvCxnSpPr>
          <p:spPr>
            <a:xfrm>
              <a:off x="6513867" y="5360221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직사각형 363">
              <a:extLst>
                <a:ext uri="{FF2B5EF4-FFF2-40B4-BE49-F238E27FC236}">
                  <a16:creationId xmlns:a16="http://schemas.microsoft.com/office/drawing/2014/main" id="{BFEFE081-B9D7-754C-8CBF-E065BB7187D4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81F4F0-D0B0-6345-85C6-9FDB061A236C}"/>
                </a:ext>
              </a:extLst>
            </p:cNvPr>
            <p:cNvSpPr txBox="1"/>
            <p:nvPr/>
          </p:nvSpPr>
          <p:spPr>
            <a:xfrm rot="16200000">
              <a:off x="1782434" y="4768104"/>
              <a:ext cx="2549218" cy="626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CH" sz="2400" b="1" dirty="0">
                  <a:solidFill>
                    <a:srgbClr val="00B050"/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>
                <a:lnSpc>
                  <a:spcPct val="70000"/>
                </a:lnSpc>
              </a:pPr>
              <a:endParaRPr lang="en-CH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37" name="Graphic 36" descr="Gears">
            <a:extLst>
              <a:ext uri="{FF2B5EF4-FFF2-40B4-BE49-F238E27FC236}">
                <a16:creationId xmlns:a16="http://schemas.microsoft.com/office/drawing/2014/main" id="{AC5CA856-6FD4-0143-BFDC-EE1A79FC9D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148" y="4412282"/>
            <a:ext cx="1093754" cy="1093754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59364EE1-F59A-9541-B2EC-40D4897EFD2E}"/>
              </a:ext>
            </a:extLst>
          </p:cNvPr>
          <p:cNvGrpSpPr/>
          <p:nvPr/>
        </p:nvGrpSpPr>
        <p:grpSpPr>
          <a:xfrm>
            <a:off x="2341338" y="4956198"/>
            <a:ext cx="3569766" cy="1067027"/>
            <a:chOff x="3172611" y="5108429"/>
            <a:chExt cx="3569766" cy="1067027"/>
          </a:xfrm>
        </p:grpSpPr>
        <p:sp>
          <p:nvSpPr>
            <p:cNvPr id="40" name="직사각형 78">
              <a:extLst>
                <a:ext uri="{FF2B5EF4-FFF2-40B4-BE49-F238E27FC236}">
                  <a16:creationId xmlns:a16="http://schemas.microsoft.com/office/drawing/2014/main" id="{F4216F6A-A957-9D4E-888A-07DE0ED35D4D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직사각형 78">
              <a:extLst>
                <a:ext uri="{FF2B5EF4-FFF2-40B4-BE49-F238E27FC236}">
                  <a16:creationId xmlns:a16="http://schemas.microsoft.com/office/drawing/2014/main" id="{A4FD0A58-107C-914A-918A-1EB519B30454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직사각형 78">
              <a:extLst>
                <a:ext uri="{FF2B5EF4-FFF2-40B4-BE49-F238E27FC236}">
                  <a16:creationId xmlns:a16="http://schemas.microsoft.com/office/drawing/2014/main" id="{F0731E6E-DA00-C04B-B2B3-8915FCBF6DCA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직사각형 78">
              <a:extLst>
                <a:ext uri="{FF2B5EF4-FFF2-40B4-BE49-F238E27FC236}">
                  <a16:creationId xmlns:a16="http://schemas.microsoft.com/office/drawing/2014/main" id="{08BAF43F-0784-4E4C-A1BD-F2D2FF122247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42347B5A-6C93-1648-81A1-02247EA19C8A}"/>
              </a:ext>
            </a:extLst>
          </p:cNvPr>
          <p:cNvSpPr/>
          <p:nvPr/>
        </p:nvSpPr>
        <p:spPr>
          <a:xfrm>
            <a:off x="2249520" y="5495276"/>
            <a:ext cx="3755687" cy="62613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59833BF-994F-2E48-B656-C12906BAF81E}"/>
              </a:ext>
            </a:extLst>
          </p:cNvPr>
          <p:cNvSpPr/>
          <p:nvPr/>
        </p:nvSpPr>
        <p:spPr>
          <a:xfrm>
            <a:off x="6071665" y="3880550"/>
            <a:ext cx="1369790" cy="2142675"/>
          </a:xfrm>
          <a:prstGeom prst="roundRect">
            <a:avLst>
              <a:gd name="adj" fmla="val 7131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pic>
        <p:nvPicPr>
          <p:cNvPr id="48" name="Graphic 47" descr="Lightning bolt">
            <a:extLst>
              <a:ext uri="{FF2B5EF4-FFF2-40B4-BE49-F238E27FC236}">
                <a16:creationId xmlns:a16="http://schemas.microsoft.com/office/drawing/2014/main" id="{B88EA85A-B16A-DB45-B432-BA4DC97E0C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2322" y="4142929"/>
            <a:ext cx="765776" cy="1463820"/>
          </a:xfrm>
          <a:prstGeom prst="rect">
            <a:avLst/>
          </a:prstGeom>
          <a:effectLst>
            <a:glow rad="12700">
              <a:schemeClr val="bg1"/>
            </a:glo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275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bldLvl="2"/>
      <p:bldP spid="46" grpId="0" animBg="1"/>
      <p:bldP spid="46" grpId="1" animBg="1"/>
      <p:bldP spid="47" grpId="0" animBg="1"/>
      <p:bldP spid="4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7E960-68F7-1DE0-4CB5-E3DA0BCFB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02412-2867-53DC-BE2A-47598C70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Challenges of In-Storage Processing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02699F6-5A9C-99F4-972F-4F3331260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69" y="899761"/>
            <a:ext cx="8971031" cy="2168794"/>
          </a:xfrm>
        </p:spPr>
        <p:txBody>
          <a:bodyPr/>
          <a:lstStyle/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GB" sz="2350" b="1" dirty="0"/>
              <a:t>No graph-based genome analysis tools can run in-storage due to SSD limits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Long</a:t>
            </a:r>
            <a:r>
              <a:rPr lang="en-GB" sz="2350" dirty="0">
                <a:solidFill>
                  <a:srgbClr val="C00000"/>
                </a:solidFill>
              </a:rPr>
              <a:t> </a:t>
            </a:r>
            <a:r>
              <a:rPr lang="en-GB" sz="2350" b="1" dirty="0">
                <a:solidFill>
                  <a:srgbClr val="C00000"/>
                </a:solidFill>
              </a:rPr>
              <a:t>latency of NAND flash </a:t>
            </a:r>
            <a:r>
              <a:rPr lang="en-GB" sz="2350" dirty="0"/>
              <a:t>chips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Limited </a:t>
            </a:r>
            <a:r>
              <a:rPr lang="en-GB" sz="2350" b="1" dirty="0">
                <a:solidFill>
                  <a:srgbClr val="C00000"/>
                </a:solidFill>
              </a:rPr>
              <a:t>DRAM capacity</a:t>
            </a:r>
            <a:r>
              <a:rPr lang="en-GB" sz="2350" dirty="0">
                <a:solidFill>
                  <a:srgbClr val="C00000"/>
                </a:solidFill>
              </a:rPr>
              <a:t> </a:t>
            </a:r>
            <a:r>
              <a:rPr lang="en-GB" sz="2350" dirty="0"/>
              <a:t>inside the SSD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Limited </a:t>
            </a:r>
            <a:r>
              <a:rPr lang="en-GB" sz="2350" b="1" dirty="0">
                <a:solidFill>
                  <a:srgbClr val="C00000"/>
                </a:solidFill>
              </a:rPr>
              <a:t>DRAM bandwidth </a:t>
            </a:r>
            <a:r>
              <a:rPr lang="en-GB" sz="2350" dirty="0"/>
              <a:t>inside the SSD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B56C07-FBE5-06DF-E822-4877E6097094}"/>
              </a:ext>
            </a:extLst>
          </p:cNvPr>
          <p:cNvGrpSpPr/>
          <p:nvPr/>
        </p:nvGrpSpPr>
        <p:grpSpPr>
          <a:xfrm>
            <a:off x="1835659" y="3654266"/>
            <a:ext cx="5771256" cy="2549219"/>
            <a:chOff x="2666932" y="3806497"/>
            <a:chExt cx="5771256" cy="2549219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9F881BF2-48C8-5B72-9EFC-9107F8234A04}"/>
                </a:ext>
              </a:extLst>
            </p:cNvPr>
            <p:cNvSpPr/>
            <p:nvPr/>
          </p:nvSpPr>
          <p:spPr>
            <a:xfrm>
              <a:off x="2666932" y="3806497"/>
              <a:ext cx="5771256" cy="2526522"/>
            </a:xfrm>
            <a:prstGeom prst="roundRect">
              <a:avLst>
                <a:gd name="adj" fmla="val 6954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912301F-A85C-93BD-6760-83E7D39E52F6}"/>
                </a:ext>
              </a:extLst>
            </p:cNvPr>
            <p:cNvCxnSpPr>
              <a:cxnSpLocks/>
            </p:cNvCxnSpPr>
            <p:nvPr/>
          </p:nvCxnSpPr>
          <p:spPr>
            <a:xfrm>
              <a:off x="6407109" y="4836459"/>
              <a:ext cx="716242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D75D8F-CEA4-9EE4-B84D-25080D5BA049}"/>
                </a:ext>
              </a:extLst>
            </p:cNvPr>
            <p:cNvSpPr/>
            <p:nvPr/>
          </p:nvSpPr>
          <p:spPr bwMode="auto">
            <a:xfrm>
              <a:off x="6905902" y="4055477"/>
              <a:ext cx="1369789" cy="2109881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SSD DRAM</a:t>
              </a:r>
              <a:endParaRPr lang="en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2289CE7-D5A9-CE90-3773-2E94F49ECE2F}"/>
                </a:ext>
              </a:extLst>
            </p:cNvPr>
            <p:cNvSpPr/>
            <p:nvPr/>
          </p:nvSpPr>
          <p:spPr bwMode="auto">
            <a:xfrm>
              <a:off x="3161985" y="4055477"/>
              <a:ext cx="3581420" cy="1579207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400" b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직사각형 363">
              <a:extLst>
                <a:ext uri="{FF2B5EF4-FFF2-40B4-BE49-F238E27FC236}">
                  <a16:creationId xmlns:a16="http://schemas.microsoft.com/office/drawing/2014/main" id="{CA9FB5E9-FD97-772B-A159-D706F11C07F5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직사각형 78">
              <a:extLst>
                <a:ext uri="{FF2B5EF4-FFF2-40B4-BE49-F238E27FC236}">
                  <a16:creationId xmlns:a16="http://schemas.microsoft.com/office/drawing/2014/main" id="{DD4FB31A-AE73-D437-70E6-C5D1239D6CE3}"/>
                </a:ext>
              </a:extLst>
            </p:cNvPr>
            <p:cNvSpPr/>
            <p:nvPr/>
          </p:nvSpPr>
          <p:spPr>
            <a:xfrm>
              <a:off x="3659817" y="4169247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20E08C-2DB2-F9EA-7847-5EE0C6DA8C68}"/>
                </a:ext>
              </a:extLst>
            </p:cNvPr>
            <p:cNvSpPr txBox="1"/>
            <p:nvPr/>
          </p:nvSpPr>
          <p:spPr>
            <a:xfrm>
              <a:off x="5367788" y="4065864"/>
              <a:ext cx="15351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Controller</a:t>
              </a:r>
            </a:p>
          </p:txBody>
        </p:sp>
        <p:sp>
          <p:nvSpPr>
            <p:cNvPr id="19" name="직사각형 78">
              <a:extLst>
                <a:ext uri="{FF2B5EF4-FFF2-40B4-BE49-F238E27FC236}">
                  <a16:creationId xmlns:a16="http://schemas.microsoft.com/office/drawing/2014/main" id="{73A7BA9A-9185-C881-2C64-BC4643FFBB6D}"/>
                </a:ext>
              </a:extLst>
            </p:cNvPr>
            <p:cNvSpPr/>
            <p:nvPr/>
          </p:nvSpPr>
          <p:spPr>
            <a:xfrm>
              <a:off x="3825174" y="4250901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직사각형 78">
              <a:extLst>
                <a:ext uri="{FF2B5EF4-FFF2-40B4-BE49-F238E27FC236}">
                  <a16:creationId xmlns:a16="http://schemas.microsoft.com/office/drawing/2014/main" id="{D69A254A-E7C9-2C49-40B9-5247ECBDDAFF}"/>
                </a:ext>
              </a:extLst>
            </p:cNvPr>
            <p:cNvSpPr/>
            <p:nvPr/>
          </p:nvSpPr>
          <p:spPr>
            <a:xfrm>
              <a:off x="3927234" y="4349398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Cores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CCA0023-9D66-3138-C469-CE1F99A4D12E}"/>
                </a:ext>
              </a:extLst>
            </p:cNvPr>
            <p:cNvSpPr/>
            <p:nvPr/>
          </p:nvSpPr>
          <p:spPr>
            <a:xfrm>
              <a:off x="3220770" y="4115339"/>
              <a:ext cx="797104" cy="553024"/>
            </a:xfrm>
            <a:prstGeom prst="roundRect">
              <a:avLst>
                <a:gd name="adj" fmla="val 16632"/>
              </a:avLst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FTL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3208B4D-1FDA-8D76-3A93-4C3C9892270C}"/>
                </a:ext>
              </a:extLst>
            </p:cNvPr>
            <p:cNvCxnSpPr>
              <a:cxnSpLocks/>
            </p:cNvCxnSpPr>
            <p:nvPr/>
          </p:nvCxnSpPr>
          <p:spPr>
            <a:xfrm>
              <a:off x="3408034" y="5369668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F8600B0-1CD4-BDD5-2E8C-51EA2BBCF291}"/>
                </a:ext>
              </a:extLst>
            </p:cNvPr>
            <p:cNvCxnSpPr>
              <a:cxnSpLocks/>
            </p:cNvCxnSpPr>
            <p:nvPr/>
          </p:nvCxnSpPr>
          <p:spPr>
            <a:xfrm>
              <a:off x="6513867" y="5360221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직사각형 363">
              <a:extLst>
                <a:ext uri="{FF2B5EF4-FFF2-40B4-BE49-F238E27FC236}">
                  <a16:creationId xmlns:a16="http://schemas.microsoft.com/office/drawing/2014/main" id="{566348C3-2D37-45A1-F4B0-257EAC50BAD1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99F7676-8767-3CF7-7A27-4CA928EC0E0C}"/>
                </a:ext>
              </a:extLst>
            </p:cNvPr>
            <p:cNvSpPr txBox="1"/>
            <p:nvPr/>
          </p:nvSpPr>
          <p:spPr>
            <a:xfrm rot="16200000">
              <a:off x="1782434" y="4768104"/>
              <a:ext cx="2549218" cy="626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CH" sz="2400" b="1" dirty="0">
                  <a:solidFill>
                    <a:srgbClr val="00B050"/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>
                <a:lnSpc>
                  <a:spcPct val="70000"/>
                </a:lnSpc>
              </a:pPr>
              <a:endParaRPr lang="en-CH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37" name="Graphic 36" descr="Gears">
            <a:extLst>
              <a:ext uri="{FF2B5EF4-FFF2-40B4-BE49-F238E27FC236}">
                <a16:creationId xmlns:a16="http://schemas.microsoft.com/office/drawing/2014/main" id="{DDDACC0C-D895-CDC4-1ACA-6F3F973564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148" y="4412282"/>
            <a:ext cx="1093754" cy="1093754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F1733E9B-C472-546B-6F81-AF113514A93C}"/>
              </a:ext>
            </a:extLst>
          </p:cNvPr>
          <p:cNvGrpSpPr/>
          <p:nvPr/>
        </p:nvGrpSpPr>
        <p:grpSpPr>
          <a:xfrm>
            <a:off x="2341338" y="4956198"/>
            <a:ext cx="3569766" cy="1067027"/>
            <a:chOff x="3172611" y="5108429"/>
            <a:chExt cx="3569766" cy="1067027"/>
          </a:xfrm>
        </p:grpSpPr>
        <p:sp>
          <p:nvSpPr>
            <p:cNvPr id="40" name="직사각형 78">
              <a:extLst>
                <a:ext uri="{FF2B5EF4-FFF2-40B4-BE49-F238E27FC236}">
                  <a16:creationId xmlns:a16="http://schemas.microsoft.com/office/drawing/2014/main" id="{BEB464B3-B325-961E-2AAC-F73BE4DA7C9B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직사각형 78">
              <a:extLst>
                <a:ext uri="{FF2B5EF4-FFF2-40B4-BE49-F238E27FC236}">
                  <a16:creationId xmlns:a16="http://schemas.microsoft.com/office/drawing/2014/main" id="{C57AB8DD-BDC1-742B-0C03-7C1149337BB5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직사각형 78">
              <a:extLst>
                <a:ext uri="{FF2B5EF4-FFF2-40B4-BE49-F238E27FC236}">
                  <a16:creationId xmlns:a16="http://schemas.microsoft.com/office/drawing/2014/main" id="{76F5BB2B-D5DA-7B52-4848-8C250E1613EB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직사각형 78">
              <a:extLst>
                <a:ext uri="{FF2B5EF4-FFF2-40B4-BE49-F238E27FC236}">
                  <a16:creationId xmlns:a16="http://schemas.microsoft.com/office/drawing/2014/main" id="{518E6527-23BD-E501-524E-0602652D0205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A73AF70-2CD1-608F-99DD-35D2EB89E727}"/>
              </a:ext>
            </a:extLst>
          </p:cNvPr>
          <p:cNvSpPr/>
          <p:nvPr/>
        </p:nvSpPr>
        <p:spPr>
          <a:xfrm>
            <a:off x="2249520" y="5495276"/>
            <a:ext cx="3755687" cy="62613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03137BBC-8486-B1AC-BDEF-F86C4C73B6D2}"/>
              </a:ext>
            </a:extLst>
          </p:cNvPr>
          <p:cNvSpPr/>
          <p:nvPr/>
        </p:nvSpPr>
        <p:spPr>
          <a:xfrm>
            <a:off x="6071665" y="3880550"/>
            <a:ext cx="1369790" cy="2142675"/>
          </a:xfrm>
          <a:prstGeom prst="roundRect">
            <a:avLst>
              <a:gd name="adj" fmla="val 7131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pic>
        <p:nvPicPr>
          <p:cNvPr id="48" name="Graphic 47" descr="Lightning bolt">
            <a:extLst>
              <a:ext uri="{FF2B5EF4-FFF2-40B4-BE49-F238E27FC236}">
                <a16:creationId xmlns:a16="http://schemas.microsoft.com/office/drawing/2014/main" id="{6CF8FFEC-FE57-7D96-AA03-90559458C4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2322" y="4142929"/>
            <a:ext cx="765776" cy="1463820"/>
          </a:xfrm>
          <a:prstGeom prst="rect">
            <a:avLst/>
          </a:prstGeom>
          <a:effectLst>
            <a:glow rad="12700">
              <a:schemeClr val="bg1"/>
            </a:glo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1B1D7C-C065-4B67-25B1-13CDF02D3CB0}"/>
              </a:ext>
            </a:extLst>
          </p:cNvPr>
          <p:cNvSpPr/>
          <p:nvPr/>
        </p:nvSpPr>
        <p:spPr>
          <a:xfrm>
            <a:off x="0" y="936373"/>
            <a:ext cx="9144000" cy="5261227"/>
          </a:xfrm>
          <a:prstGeom prst="rect">
            <a:avLst/>
          </a:prstGeom>
          <a:solidFill>
            <a:srgbClr val="FFFFFF">
              <a:alpha val="9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BC3F46-0D8A-79C9-3A62-323CDAE41F1E}"/>
              </a:ext>
            </a:extLst>
          </p:cNvPr>
          <p:cNvSpPr/>
          <p:nvPr/>
        </p:nvSpPr>
        <p:spPr>
          <a:xfrm>
            <a:off x="1995" y="2546509"/>
            <a:ext cx="9144000" cy="7936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Dependent and random accesses to the sequence graph</a:t>
            </a:r>
            <a:endParaRPr lang="en-GB" sz="2400" b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CAC182-00F9-5F01-AFC5-0B847567358C}"/>
              </a:ext>
            </a:extLst>
          </p:cNvPr>
          <p:cNvSpPr/>
          <p:nvPr/>
        </p:nvSpPr>
        <p:spPr>
          <a:xfrm>
            <a:off x="1995" y="3537268"/>
            <a:ext cx="9144000" cy="7936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Different properties from conventional, non-genome graphs</a:t>
            </a:r>
            <a:endParaRPr lang="en-GB" sz="2400" b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469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8157" y="3165675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GRAINS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1" y="94998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1" y="2057829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1" y="4273521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71" y="5381367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51311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4F3E2-005D-D0AD-BDDF-9515C8671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GRAINS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97E3C-0DE2-6B3F-866C-06B6BC02E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18306"/>
            <a:ext cx="8798061" cy="1428749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The </a:t>
            </a:r>
            <a:r>
              <a:rPr lang="en-GB" sz="2000" i="1" dirty="0"/>
              <a:t>first</a:t>
            </a:r>
            <a:r>
              <a:rPr lang="en-GB" sz="2000" dirty="0"/>
              <a:t> system for analysis with large-scale genome graphs in storage</a:t>
            </a: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Enabled via</a:t>
            </a:r>
            <a:r>
              <a:rPr lang="en-GB" sz="2000" dirty="0">
                <a:solidFill>
                  <a:srgbClr val="1658FF"/>
                </a:solidFill>
              </a:rPr>
              <a:t> </a:t>
            </a:r>
            <a:r>
              <a:rPr lang="en-GB" sz="2000" b="1" dirty="0">
                <a:solidFill>
                  <a:srgbClr val="1658FF"/>
                </a:solidFill>
              </a:rPr>
              <a:t>storage-aware algorithm-architecture co-design</a:t>
            </a:r>
            <a:r>
              <a:rPr lang="en-GB" sz="2000" b="1" dirty="0"/>
              <a:t>, </a:t>
            </a:r>
            <a:r>
              <a:rPr lang="en-GB" sz="2000" dirty="0"/>
              <a:t>based on the </a:t>
            </a:r>
            <a:r>
              <a:rPr lang="en-GB" sz="2000" b="1" dirty="0">
                <a:solidFill>
                  <a:srgbClr val="1658FF"/>
                </a:solidFill>
              </a:rPr>
              <a:t>properties of large-scale genome graphs </a:t>
            </a:r>
            <a:r>
              <a:rPr lang="en-GB" sz="2000" dirty="0"/>
              <a:t>to </a:t>
            </a:r>
          </a:p>
          <a:p>
            <a:pPr lvl="1"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Make the execution pipeline </a:t>
            </a:r>
            <a:r>
              <a:rPr lang="en-GB" sz="2000" b="1" dirty="0">
                <a:solidFill>
                  <a:srgbClr val="7A62E7"/>
                </a:solidFill>
              </a:rPr>
              <a:t>more storage-friendly</a:t>
            </a:r>
            <a:r>
              <a:rPr lang="en-GB" sz="2000" b="1" dirty="0">
                <a:solidFill>
                  <a:srgbClr val="1D99E9"/>
                </a:solidFill>
              </a:rPr>
              <a:t> </a:t>
            </a:r>
          </a:p>
          <a:p>
            <a:pPr lvl="1"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Further improve </a:t>
            </a:r>
            <a:r>
              <a:rPr lang="en-GB" sz="2000" b="1" dirty="0"/>
              <a:t>performance</a:t>
            </a:r>
            <a:r>
              <a:rPr lang="en-GB" sz="2000" dirty="0"/>
              <a:t>, </a:t>
            </a:r>
            <a:r>
              <a:rPr lang="en-GB" sz="2000" b="1" dirty="0"/>
              <a:t>energy-efficiency</a:t>
            </a:r>
            <a:r>
              <a:rPr lang="en-GB" sz="2000" dirty="0"/>
              <a:t>, and </a:t>
            </a:r>
            <a:r>
              <a:rPr lang="en-GB" sz="2000" b="1" dirty="0"/>
              <a:t>cost-effectiveness</a:t>
            </a:r>
            <a:r>
              <a:rPr lang="en-GB" sz="2000" dirty="0"/>
              <a:t> via </a:t>
            </a:r>
            <a:br>
              <a:rPr lang="en-GB" sz="2000" dirty="0"/>
            </a:br>
            <a:r>
              <a:rPr lang="en-GB" sz="2000" b="1" dirty="0">
                <a:solidFill>
                  <a:srgbClr val="00916B"/>
                </a:solidFill>
              </a:rPr>
              <a:t>storage-centric computing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F512B86-72FC-E097-11F2-D7E890531737}"/>
              </a:ext>
            </a:extLst>
          </p:cNvPr>
          <p:cNvGrpSpPr/>
          <p:nvPr/>
        </p:nvGrpSpPr>
        <p:grpSpPr>
          <a:xfrm>
            <a:off x="93267" y="3469306"/>
            <a:ext cx="8810051" cy="2587321"/>
            <a:chOff x="93267" y="3367708"/>
            <a:chExt cx="8810051" cy="2587321"/>
          </a:xfrm>
        </p:grpSpPr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9B4BEDF8-E1B0-47BD-5A50-3DBF5E79D282}"/>
                </a:ext>
              </a:extLst>
            </p:cNvPr>
            <p:cNvSpPr/>
            <p:nvPr/>
          </p:nvSpPr>
          <p:spPr>
            <a:xfrm rot="16200000">
              <a:off x="-538058" y="4187458"/>
              <a:ext cx="2587321" cy="947822"/>
            </a:xfrm>
            <a:prstGeom prst="roundRect">
              <a:avLst>
                <a:gd name="adj" fmla="val 0"/>
              </a:avLst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EFDEBAE4-A969-07D4-D442-5824974798E8}"/>
                </a:ext>
              </a:extLst>
            </p:cNvPr>
            <p:cNvSpPr/>
            <p:nvPr/>
          </p:nvSpPr>
          <p:spPr>
            <a:xfrm rot="16200000">
              <a:off x="4240657" y="1292367"/>
              <a:ext cx="2578195" cy="6747126"/>
            </a:xfrm>
            <a:prstGeom prst="roundRect">
              <a:avLst>
                <a:gd name="adj" fmla="val 266"/>
              </a:avLst>
            </a:prstGeom>
            <a:solidFill>
              <a:srgbClr val="FBEDD4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>
              <a:glow rad="12700">
                <a:sysClr val="window" lastClr="FFFFFF"/>
              </a:glow>
            </a:effectLst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3D9DB5A-DB20-B106-E8AD-8E98F6E07A43}"/>
                </a:ext>
              </a:extLst>
            </p:cNvPr>
            <p:cNvSpPr/>
            <p:nvPr/>
          </p:nvSpPr>
          <p:spPr bwMode="auto">
            <a:xfrm>
              <a:off x="2248865" y="3436279"/>
              <a:ext cx="950847" cy="2192039"/>
            </a:xfrm>
            <a:prstGeom prst="rect">
              <a:avLst/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D48087A-AC2A-4E41-7978-21050FD0ECF9}"/>
                </a:ext>
              </a:extLst>
            </p:cNvPr>
            <p:cNvSpPr/>
            <p:nvPr/>
          </p:nvSpPr>
          <p:spPr bwMode="auto">
            <a:xfrm>
              <a:off x="3335044" y="3436280"/>
              <a:ext cx="1748735" cy="2192040"/>
            </a:xfrm>
            <a:prstGeom prst="rect">
              <a:avLst/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096183-345A-C3CB-7F83-93823001B074}"/>
                </a:ext>
              </a:extLst>
            </p:cNvPr>
            <p:cNvSpPr txBox="1"/>
            <p:nvPr/>
          </p:nvSpPr>
          <p:spPr>
            <a:xfrm rot="5400000">
              <a:off x="5049264" y="4373178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sp>
          <p:nvSpPr>
            <p:cNvPr id="52" name="직사각형 78">
              <a:extLst>
                <a:ext uri="{FF2B5EF4-FFF2-40B4-BE49-F238E27FC236}">
                  <a16:creationId xmlns:a16="http://schemas.microsoft.com/office/drawing/2014/main" id="{6BBE4DAD-85F3-901E-67DE-DB6016F6A80F}"/>
                </a:ext>
              </a:extLst>
            </p:cNvPr>
            <p:cNvSpPr/>
            <p:nvPr/>
          </p:nvSpPr>
          <p:spPr>
            <a:xfrm>
              <a:off x="4420607" y="3475729"/>
              <a:ext cx="597045" cy="468043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Flash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Cntrl.</a:t>
              </a: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53" name="직사각형 78">
              <a:extLst>
                <a:ext uri="{FF2B5EF4-FFF2-40B4-BE49-F238E27FC236}">
                  <a16:creationId xmlns:a16="http://schemas.microsoft.com/office/drawing/2014/main" id="{DA779724-4AC2-971D-674E-EF68509BFBBF}"/>
                </a:ext>
              </a:extLst>
            </p:cNvPr>
            <p:cNvSpPr/>
            <p:nvPr/>
          </p:nvSpPr>
          <p:spPr>
            <a:xfrm>
              <a:off x="4420607" y="4517514"/>
              <a:ext cx="597045" cy="500452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Flash</a:t>
              </a:r>
              <a:b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</a:b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Cntrl.</a:t>
              </a: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3073DB82-4FD7-101D-62DB-476F91F517E7}"/>
                </a:ext>
              </a:extLst>
            </p:cNvPr>
            <p:cNvSpPr/>
            <p:nvPr/>
          </p:nvSpPr>
          <p:spPr>
            <a:xfrm>
              <a:off x="2305782" y="4681503"/>
              <a:ext cx="837012" cy="890780"/>
            </a:xfrm>
            <a:prstGeom prst="roundRect">
              <a:avLst>
                <a:gd name="adj" fmla="val 9255"/>
              </a:avLst>
            </a:prstGeom>
            <a:solidFill>
              <a:srgbClr val="A5A5A5">
                <a:lumMod val="60000"/>
                <a:lumOff val="4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Baseline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Metadata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97D5C34-AD53-E15C-05F7-A7850DB49426}"/>
                </a:ext>
              </a:extLst>
            </p:cNvPr>
            <p:cNvSpPr txBox="1"/>
            <p:nvPr/>
          </p:nvSpPr>
          <p:spPr>
            <a:xfrm>
              <a:off x="3380272" y="3480956"/>
              <a:ext cx="1010800" cy="4185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SSD Controller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9D46C6-8A05-BC16-5CDD-2E354A8469C2}"/>
                </a:ext>
              </a:extLst>
            </p:cNvPr>
            <p:cNvSpPr txBox="1"/>
            <p:nvPr/>
          </p:nvSpPr>
          <p:spPr>
            <a:xfrm>
              <a:off x="2246206" y="3483267"/>
              <a:ext cx="950847" cy="4185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Internal</a:t>
              </a:r>
              <a:b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DRAM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15C681B-2619-8CDF-6D68-73E39740A3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0501" y="3593814"/>
              <a:ext cx="3382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3E6D894-BD4B-641D-71F9-D7D4A57E1805}"/>
                </a:ext>
              </a:extLst>
            </p:cNvPr>
            <p:cNvSpPr txBox="1"/>
            <p:nvPr/>
          </p:nvSpPr>
          <p:spPr>
            <a:xfrm>
              <a:off x="5110941" y="3367708"/>
              <a:ext cx="137566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Channel#1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57A7824-C940-71ED-E273-86CE41F4D11A}"/>
                </a:ext>
              </a:extLst>
            </p:cNvPr>
            <p:cNvSpPr txBox="1"/>
            <p:nvPr/>
          </p:nvSpPr>
          <p:spPr>
            <a:xfrm>
              <a:off x="7447874" y="3816464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8D237EF2-529C-48C7-B090-140BAB19B3CA}"/>
                </a:ext>
              </a:extLst>
            </p:cNvPr>
            <p:cNvGrpSpPr/>
            <p:nvPr/>
          </p:nvGrpSpPr>
          <p:grpSpPr>
            <a:xfrm>
              <a:off x="7959787" y="3604887"/>
              <a:ext cx="855552" cy="903503"/>
              <a:chOff x="6112533" y="1594842"/>
              <a:chExt cx="855552" cy="903503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772B87FD-25FC-E502-2166-50A87DF724CD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Die#M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AB1B8E2D-C623-0F0A-C9FA-A5D3C8E5C7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9FE2E90-A7EA-BA21-9D51-15143813FD4F}"/>
                </a:ext>
              </a:extLst>
            </p:cNvPr>
            <p:cNvSpPr txBox="1"/>
            <p:nvPr/>
          </p:nvSpPr>
          <p:spPr>
            <a:xfrm>
              <a:off x="2140895" y="5652086"/>
              <a:ext cx="341021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srgbClr val="B97E10"/>
                  </a:solidFill>
                  <a:latin typeface="Corbel" panose="020B0503020204020204" pitchFamily="34" charset="0"/>
                </a:rPr>
                <a:t>GRAINS-Enabled SSD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8F1FE6F-ED6E-DBB5-8EE6-100712D139F9}"/>
                </a:ext>
              </a:extLst>
            </p:cNvPr>
            <p:cNvSpPr txBox="1"/>
            <p:nvPr/>
          </p:nvSpPr>
          <p:spPr>
            <a:xfrm>
              <a:off x="93267" y="3464369"/>
              <a:ext cx="1319992" cy="4487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Host </a:t>
              </a:r>
              <a:b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System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F2EFDB2-C978-0424-D7EE-08B67017FE69}"/>
                </a:ext>
              </a:extLst>
            </p:cNvPr>
            <p:cNvSpPr txBox="1"/>
            <p:nvPr/>
          </p:nvSpPr>
          <p:spPr>
            <a:xfrm>
              <a:off x="7444595" y="5127444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79E0439-D81F-9A7B-A884-4F1AA3E3B7B1}"/>
                </a:ext>
              </a:extLst>
            </p:cNvPr>
            <p:cNvGrpSpPr/>
            <p:nvPr/>
          </p:nvGrpSpPr>
          <p:grpSpPr>
            <a:xfrm>
              <a:off x="6554010" y="4915867"/>
              <a:ext cx="855552" cy="903503"/>
              <a:chOff x="6112533" y="1594842"/>
              <a:chExt cx="855552" cy="903503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43643DF2-1C7F-CC3E-7331-D8BD85D5A254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Die#2</a:t>
                </a:r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A02D8864-8A70-506F-DEDF-C1B0094ACD4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932D11-69B6-6021-222E-9A88FC563568}"/>
                </a:ext>
              </a:extLst>
            </p:cNvPr>
            <p:cNvGrpSpPr/>
            <p:nvPr/>
          </p:nvGrpSpPr>
          <p:grpSpPr>
            <a:xfrm>
              <a:off x="7963892" y="4915867"/>
              <a:ext cx="855552" cy="903503"/>
              <a:chOff x="6112533" y="1594842"/>
              <a:chExt cx="855552" cy="903503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1A88A38C-09FB-C9EB-45C6-3A4627F19F69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Die#M</a:t>
                </a:r>
              </a:p>
            </p:txBody>
          </p: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5C696601-EABC-3E40-9B0B-68F29E2DD1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9C7C1B5-801B-F2A5-A9DE-D29C86FDC6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7222" y="4904794"/>
              <a:ext cx="3382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1B6440ED-A1E3-8E38-CFBF-787C3866994D}"/>
                </a:ext>
              </a:extLst>
            </p:cNvPr>
            <p:cNvGrpSpPr/>
            <p:nvPr/>
          </p:nvGrpSpPr>
          <p:grpSpPr>
            <a:xfrm>
              <a:off x="6554010" y="3604887"/>
              <a:ext cx="855552" cy="903503"/>
              <a:chOff x="6112533" y="1594842"/>
              <a:chExt cx="855552" cy="903503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E9C41F50-0DE9-615F-44C4-72805F0568B9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Die#2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FE80FCAF-754A-F030-FBB2-39D6ECBD19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C965DD6-1E7E-B3DA-216B-EA01F62510B5}"/>
                </a:ext>
              </a:extLst>
            </p:cNvPr>
            <p:cNvGrpSpPr/>
            <p:nvPr/>
          </p:nvGrpSpPr>
          <p:grpSpPr>
            <a:xfrm>
              <a:off x="5554393" y="3604887"/>
              <a:ext cx="855552" cy="903503"/>
              <a:chOff x="6112533" y="1594842"/>
              <a:chExt cx="855552" cy="903503"/>
            </a:xfrm>
          </p:grpSpPr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C4BA072E-F3A3-AB71-EC4D-F025E02899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A54225F4-F1AF-62F8-9E57-BA119BE80D74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Die#1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DA3470EB-E79F-0523-B82B-A7E392748E3A}"/>
                </a:ext>
              </a:extLst>
            </p:cNvPr>
            <p:cNvGrpSpPr/>
            <p:nvPr/>
          </p:nvGrpSpPr>
          <p:grpSpPr>
            <a:xfrm>
              <a:off x="5551114" y="4915867"/>
              <a:ext cx="855552" cy="903503"/>
              <a:chOff x="6112533" y="1594842"/>
              <a:chExt cx="855552" cy="903503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DFCA7698-CCB5-70AB-8676-C45C31B5172C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Die#1</a:t>
                </a:r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B7F3D31C-89BC-1D8B-6149-AA74756791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017225C-CDB2-EF41-C579-B426C972C599}"/>
                </a:ext>
              </a:extLst>
            </p:cNvPr>
            <p:cNvSpPr txBox="1"/>
            <p:nvPr/>
          </p:nvSpPr>
          <p:spPr>
            <a:xfrm>
              <a:off x="5110941" y="4677287"/>
              <a:ext cx="1375662" cy="246221"/>
            </a:xfrm>
            <a:prstGeom prst="rect">
              <a:avLst/>
            </a:prstGeom>
            <a:noFill/>
            <a:effectLst>
              <a:glow rad="63500">
                <a:srgbClr val="ED7D31">
                  <a:alpha val="40000"/>
                </a:srgbClr>
              </a:glow>
            </a:effectLst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Channel#N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직사각형 78">
              <a:extLst>
                <a:ext uri="{FF2B5EF4-FFF2-40B4-BE49-F238E27FC236}">
                  <a16:creationId xmlns:a16="http://schemas.microsoft.com/office/drawing/2014/main" id="{A412693D-06C7-DF02-0796-A72E15AFE7ED}"/>
                </a:ext>
              </a:extLst>
            </p:cNvPr>
            <p:cNvSpPr/>
            <p:nvPr/>
          </p:nvSpPr>
          <p:spPr>
            <a:xfrm>
              <a:off x="3625072" y="4390945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4" name="직사각형 78">
              <a:extLst>
                <a:ext uri="{FF2B5EF4-FFF2-40B4-BE49-F238E27FC236}">
                  <a16:creationId xmlns:a16="http://schemas.microsoft.com/office/drawing/2014/main" id="{B9957815-F385-2760-4679-1BB575B7506D}"/>
                </a:ext>
              </a:extLst>
            </p:cNvPr>
            <p:cNvSpPr/>
            <p:nvPr/>
          </p:nvSpPr>
          <p:spPr>
            <a:xfrm>
              <a:off x="3662509" y="4279274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5" name="직사각형 78">
              <a:extLst>
                <a:ext uri="{FF2B5EF4-FFF2-40B4-BE49-F238E27FC236}">
                  <a16:creationId xmlns:a16="http://schemas.microsoft.com/office/drawing/2014/main" id="{C9929339-120E-C468-B895-25A6B6D7B0DA}"/>
                </a:ext>
              </a:extLst>
            </p:cNvPr>
            <p:cNvSpPr/>
            <p:nvPr/>
          </p:nvSpPr>
          <p:spPr>
            <a:xfrm>
              <a:off x="3706034" y="4185427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6" name="직사각형 78">
              <a:extLst>
                <a:ext uri="{FF2B5EF4-FFF2-40B4-BE49-F238E27FC236}">
                  <a16:creationId xmlns:a16="http://schemas.microsoft.com/office/drawing/2014/main" id="{689BB6B7-3A18-58B0-5D4E-E0772F04621A}"/>
                </a:ext>
              </a:extLst>
            </p:cNvPr>
            <p:cNvSpPr/>
            <p:nvPr/>
          </p:nvSpPr>
          <p:spPr>
            <a:xfrm>
              <a:off x="3742808" y="4047084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4F3D1D33-75AE-DE22-7CC0-AE70EB323410}"/>
                </a:ext>
              </a:extLst>
            </p:cNvPr>
            <p:cNvSpPr/>
            <p:nvPr/>
          </p:nvSpPr>
          <p:spPr>
            <a:xfrm rot="16200000">
              <a:off x="3088180" y="4394106"/>
              <a:ext cx="1093086" cy="309375"/>
            </a:xfrm>
            <a:prstGeom prst="roundRect">
              <a:avLst/>
            </a:prstGeom>
            <a:solidFill>
              <a:srgbClr val="C4C4C4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FTL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BA2DFB3-75D5-CC2A-9261-37FF8C31B598}"/>
                </a:ext>
              </a:extLst>
            </p:cNvPr>
            <p:cNvSpPr txBox="1"/>
            <p:nvPr/>
          </p:nvSpPr>
          <p:spPr>
            <a:xfrm rot="16200000">
              <a:off x="3596859" y="4313092"/>
              <a:ext cx="600881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Cores</a:t>
              </a:r>
            </a:p>
          </p:txBody>
        </p:sp>
      </p:grpSp>
      <p:sp>
        <p:nvSpPr>
          <p:cNvPr id="89" name="Left-right Arrow 88">
            <a:extLst>
              <a:ext uri="{FF2B5EF4-FFF2-40B4-BE49-F238E27FC236}">
                <a16:creationId xmlns:a16="http://schemas.microsoft.com/office/drawing/2014/main" id="{64152E8F-8521-9E61-C1C1-B6B7DC1BC006}"/>
              </a:ext>
            </a:extLst>
          </p:cNvPr>
          <p:cNvSpPr/>
          <p:nvPr/>
        </p:nvSpPr>
        <p:spPr>
          <a:xfrm>
            <a:off x="1243480" y="4380872"/>
            <a:ext cx="911381" cy="581093"/>
          </a:xfrm>
          <a:prstGeom prst="leftRightArrow">
            <a:avLst>
              <a:gd name="adj1" fmla="val 50004"/>
              <a:gd name="adj2" fmla="val 40265"/>
            </a:avLst>
          </a:prstGeom>
          <a:solidFill>
            <a:srgbClr val="7A6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0FEF6C06-B9AD-A2A1-03DA-A488ABEAAC79}"/>
              </a:ext>
            </a:extLst>
          </p:cNvPr>
          <p:cNvGrpSpPr/>
          <p:nvPr/>
        </p:nvGrpSpPr>
        <p:grpSpPr>
          <a:xfrm>
            <a:off x="3889668" y="3781787"/>
            <a:ext cx="4743380" cy="1940061"/>
            <a:chOff x="3889668" y="3680189"/>
            <a:chExt cx="4743380" cy="1940061"/>
          </a:xfrm>
          <a:solidFill>
            <a:srgbClr val="11813C"/>
          </a:solidFill>
        </p:grpSpPr>
        <p:pic>
          <p:nvPicPr>
            <p:cNvPr id="91" name="Graphic 90" descr="Single gear">
              <a:extLst>
                <a:ext uri="{FF2B5EF4-FFF2-40B4-BE49-F238E27FC236}">
                  <a16:creationId xmlns:a16="http://schemas.microsoft.com/office/drawing/2014/main" id="{A30D556C-3FCF-D533-B839-A1662232B9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89668" y="4982120"/>
              <a:ext cx="638130" cy="638130"/>
            </a:xfrm>
            <a:prstGeom prst="rect">
              <a:avLst/>
            </a:prstGeom>
          </p:spPr>
        </p:pic>
        <p:pic>
          <p:nvPicPr>
            <p:cNvPr id="92" name="Graphic 91" descr="Single gear">
              <a:extLst>
                <a:ext uri="{FF2B5EF4-FFF2-40B4-BE49-F238E27FC236}">
                  <a16:creationId xmlns:a16="http://schemas.microsoft.com/office/drawing/2014/main" id="{19730CBE-B137-7F36-1198-8C7EDA505A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42561" y="3680189"/>
              <a:ext cx="480694" cy="480694"/>
            </a:xfrm>
            <a:prstGeom prst="rect">
              <a:avLst/>
            </a:prstGeom>
          </p:spPr>
        </p:pic>
        <p:pic>
          <p:nvPicPr>
            <p:cNvPr id="93" name="Graphic 92" descr="Single gear">
              <a:extLst>
                <a:ext uri="{FF2B5EF4-FFF2-40B4-BE49-F238E27FC236}">
                  <a16:creationId xmlns:a16="http://schemas.microsoft.com/office/drawing/2014/main" id="{113B4A84-4DBD-0C88-6575-EDF49BC3B2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41835" y="5006769"/>
              <a:ext cx="480694" cy="480694"/>
            </a:xfrm>
            <a:prstGeom prst="rect">
              <a:avLst/>
            </a:prstGeom>
          </p:spPr>
        </p:pic>
        <p:pic>
          <p:nvPicPr>
            <p:cNvPr id="95" name="Graphic 94" descr="Single gear">
              <a:extLst>
                <a:ext uri="{FF2B5EF4-FFF2-40B4-BE49-F238E27FC236}">
                  <a16:creationId xmlns:a16="http://schemas.microsoft.com/office/drawing/2014/main" id="{3313FAF2-97A6-1B3D-EC52-7C3173A00C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38590" y="3689843"/>
              <a:ext cx="480694" cy="480694"/>
            </a:xfrm>
            <a:prstGeom prst="rect">
              <a:avLst/>
            </a:prstGeom>
          </p:spPr>
        </p:pic>
        <p:pic>
          <p:nvPicPr>
            <p:cNvPr id="96" name="Graphic 95" descr="Single gear">
              <a:extLst>
                <a:ext uri="{FF2B5EF4-FFF2-40B4-BE49-F238E27FC236}">
                  <a16:creationId xmlns:a16="http://schemas.microsoft.com/office/drawing/2014/main" id="{D2C53B03-31BE-9D1C-316F-5D371E6008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47462" y="5006769"/>
              <a:ext cx="480694" cy="480694"/>
            </a:xfrm>
            <a:prstGeom prst="rect">
              <a:avLst/>
            </a:prstGeom>
          </p:spPr>
        </p:pic>
        <p:pic>
          <p:nvPicPr>
            <p:cNvPr id="97" name="Graphic 96" descr="Single gear">
              <a:extLst>
                <a:ext uri="{FF2B5EF4-FFF2-40B4-BE49-F238E27FC236}">
                  <a16:creationId xmlns:a16="http://schemas.microsoft.com/office/drawing/2014/main" id="{B09F4B4D-9572-268D-E428-9C1D405E898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40434" y="3700575"/>
              <a:ext cx="480694" cy="480694"/>
            </a:xfrm>
            <a:prstGeom prst="rect">
              <a:avLst/>
            </a:prstGeom>
          </p:spPr>
        </p:pic>
        <p:pic>
          <p:nvPicPr>
            <p:cNvPr id="98" name="Graphic 97" descr="Single gear">
              <a:extLst>
                <a:ext uri="{FF2B5EF4-FFF2-40B4-BE49-F238E27FC236}">
                  <a16:creationId xmlns:a16="http://schemas.microsoft.com/office/drawing/2014/main" id="{C9159B24-81F5-8B7F-40B7-3DAF89C2D3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52354" y="4996926"/>
              <a:ext cx="480694" cy="48069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673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89" grpId="0" animBg="1"/>
      <p:bldP spid="8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98940-A7C4-3D57-3098-8DDD7154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GRAINS’s Algorithm-Architecture Co-Design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D718555-8226-7C36-54C1-C27FCD7EA417}"/>
              </a:ext>
            </a:extLst>
          </p:cNvPr>
          <p:cNvSpPr/>
          <p:nvPr/>
        </p:nvSpPr>
        <p:spPr>
          <a:xfrm rot="16200000">
            <a:off x="-548198" y="2955089"/>
            <a:ext cx="2587321" cy="94782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DB7B0B0-5223-C68F-E976-A2D01C719535}"/>
              </a:ext>
            </a:extLst>
          </p:cNvPr>
          <p:cNvSpPr/>
          <p:nvPr/>
        </p:nvSpPr>
        <p:spPr>
          <a:xfrm rot="16200000">
            <a:off x="4230517" y="59998"/>
            <a:ext cx="2578195" cy="6747126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glow rad="12700">
              <a:sysClr val="window" lastClr="FFFFFF"/>
            </a:glow>
          </a:effectLst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E7B-AEE7-86CE-379F-D3A9E138F64F}"/>
              </a:ext>
            </a:extLst>
          </p:cNvPr>
          <p:cNvSpPr/>
          <p:nvPr/>
        </p:nvSpPr>
        <p:spPr bwMode="auto">
          <a:xfrm>
            <a:off x="2238725" y="2203910"/>
            <a:ext cx="950847" cy="2192039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540D32-AC2E-27D3-6888-2E68CE951298}"/>
              </a:ext>
            </a:extLst>
          </p:cNvPr>
          <p:cNvSpPr/>
          <p:nvPr/>
        </p:nvSpPr>
        <p:spPr bwMode="auto">
          <a:xfrm>
            <a:off x="3324904" y="2203911"/>
            <a:ext cx="1748735" cy="2192040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2EDA9-FCDD-9A70-D7C1-BAFB461B484D}"/>
              </a:ext>
            </a:extLst>
          </p:cNvPr>
          <p:cNvSpPr txBox="1"/>
          <p:nvPr/>
        </p:nvSpPr>
        <p:spPr>
          <a:xfrm rot="5400000">
            <a:off x="5039124" y="3140809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0" name="직사각형 78">
            <a:extLst>
              <a:ext uri="{FF2B5EF4-FFF2-40B4-BE49-F238E27FC236}">
                <a16:creationId xmlns:a16="http://schemas.microsoft.com/office/drawing/2014/main" id="{93B70937-A760-CE40-DA36-FE2C8F9A7910}"/>
              </a:ext>
            </a:extLst>
          </p:cNvPr>
          <p:cNvSpPr/>
          <p:nvPr/>
        </p:nvSpPr>
        <p:spPr>
          <a:xfrm>
            <a:off x="4410467" y="2243360"/>
            <a:ext cx="597045" cy="468043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직사각형 78">
            <a:extLst>
              <a:ext uri="{FF2B5EF4-FFF2-40B4-BE49-F238E27FC236}">
                <a16:creationId xmlns:a16="http://schemas.microsoft.com/office/drawing/2014/main" id="{8589FEC5-AD74-F08E-4239-2A51AA45281D}"/>
              </a:ext>
            </a:extLst>
          </p:cNvPr>
          <p:cNvSpPr/>
          <p:nvPr/>
        </p:nvSpPr>
        <p:spPr>
          <a:xfrm>
            <a:off x="4410467" y="3285145"/>
            <a:ext cx="597045" cy="500452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  <a:b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AA1ED0-06E8-FF27-E3B9-1AF2544DB81F}"/>
              </a:ext>
            </a:extLst>
          </p:cNvPr>
          <p:cNvSpPr txBox="1"/>
          <p:nvPr/>
        </p:nvSpPr>
        <p:spPr>
          <a:xfrm>
            <a:off x="3370132" y="2248587"/>
            <a:ext cx="1010800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SSD Controller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EEF532-8E37-7A97-D66E-7B693CFC8DCA}"/>
              </a:ext>
            </a:extLst>
          </p:cNvPr>
          <p:cNvSpPr txBox="1"/>
          <p:nvPr/>
        </p:nvSpPr>
        <p:spPr>
          <a:xfrm>
            <a:off x="2236066" y="2239023"/>
            <a:ext cx="95084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Internal</a:t>
            </a:r>
            <a:b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DRAM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8A4A61-804C-B7B3-B4AD-96BAD85E4FDD}"/>
              </a:ext>
            </a:extLst>
          </p:cNvPr>
          <p:cNvCxnSpPr>
            <a:cxnSpLocks/>
          </p:cNvCxnSpPr>
          <p:nvPr/>
        </p:nvCxnSpPr>
        <p:spPr>
          <a:xfrm flipV="1">
            <a:off x="5010361" y="236144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75DA27-4F79-F1DC-674F-AC61CCC151F2}"/>
              </a:ext>
            </a:extLst>
          </p:cNvPr>
          <p:cNvSpPr txBox="1"/>
          <p:nvPr/>
        </p:nvSpPr>
        <p:spPr>
          <a:xfrm>
            <a:off x="5100801" y="2135339"/>
            <a:ext cx="1375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E6CFB-B4F9-883E-A7AF-578C5AA6A046}"/>
              </a:ext>
            </a:extLst>
          </p:cNvPr>
          <p:cNvSpPr txBox="1"/>
          <p:nvPr/>
        </p:nvSpPr>
        <p:spPr>
          <a:xfrm>
            <a:off x="7437734" y="258409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39838D-6DE4-E66B-D70E-C3716869D764}"/>
              </a:ext>
            </a:extLst>
          </p:cNvPr>
          <p:cNvGrpSpPr/>
          <p:nvPr/>
        </p:nvGrpSpPr>
        <p:grpSpPr>
          <a:xfrm>
            <a:off x="7949647" y="2372518"/>
            <a:ext cx="855552" cy="903503"/>
            <a:chOff x="6112533" y="1594842"/>
            <a:chExt cx="855552" cy="903503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2DBEF8-C1D3-A892-2B12-AE0FDD1D80E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E95D0CD-8FB9-D99B-86A9-2F03658559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0C7AA2-537D-8FBA-CDDA-D6C1E18650D4}"/>
              </a:ext>
            </a:extLst>
          </p:cNvPr>
          <p:cNvSpPr txBox="1"/>
          <p:nvPr/>
        </p:nvSpPr>
        <p:spPr>
          <a:xfrm>
            <a:off x="2130755" y="4419717"/>
            <a:ext cx="34102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B97E10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B7691F-8B0D-C202-8F81-56E1BCAFF8F0}"/>
              </a:ext>
            </a:extLst>
          </p:cNvPr>
          <p:cNvSpPr txBox="1"/>
          <p:nvPr/>
        </p:nvSpPr>
        <p:spPr>
          <a:xfrm>
            <a:off x="83127" y="2232000"/>
            <a:ext cx="1319992" cy="4487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Host </a:t>
            </a:r>
            <a:b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C94DB-BDDB-4D7A-FF25-C41DC9690BD3}"/>
              </a:ext>
            </a:extLst>
          </p:cNvPr>
          <p:cNvSpPr txBox="1"/>
          <p:nvPr/>
        </p:nvSpPr>
        <p:spPr>
          <a:xfrm>
            <a:off x="7434455" y="389507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8A0B40-B827-5F58-43E7-11935C27C62A}"/>
              </a:ext>
            </a:extLst>
          </p:cNvPr>
          <p:cNvGrpSpPr/>
          <p:nvPr/>
        </p:nvGrpSpPr>
        <p:grpSpPr>
          <a:xfrm>
            <a:off x="6543870" y="3683498"/>
            <a:ext cx="855552" cy="903503"/>
            <a:chOff x="6112533" y="1594842"/>
            <a:chExt cx="855552" cy="903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BF3C162-5A45-1F07-61E3-41957DA2C2B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4A9BB57-F142-954E-A267-B8AE8FC712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52AA1D-613F-1D4D-6340-989FB4A705CD}"/>
              </a:ext>
            </a:extLst>
          </p:cNvPr>
          <p:cNvGrpSpPr/>
          <p:nvPr/>
        </p:nvGrpSpPr>
        <p:grpSpPr>
          <a:xfrm>
            <a:off x="7953752" y="3683498"/>
            <a:ext cx="855552" cy="903503"/>
            <a:chOff x="6112533" y="1594842"/>
            <a:chExt cx="855552" cy="90350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52AD06-61B8-52BF-D2B4-ABD622901E7C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9EEB1CC-EB59-7E87-C797-3D17BC03F5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FF0245-442E-F043-6F94-FB980D940CC4}"/>
              </a:ext>
            </a:extLst>
          </p:cNvPr>
          <p:cNvCxnSpPr>
            <a:cxnSpLocks/>
          </p:cNvCxnSpPr>
          <p:nvPr/>
        </p:nvCxnSpPr>
        <p:spPr>
          <a:xfrm flipV="1">
            <a:off x="5007082" y="367242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D3214-4D72-E1ED-8FAF-8E5B3CE24E5F}"/>
              </a:ext>
            </a:extLst>
          </p:cNvPr>
          <p:cNvGrpSpPr/>
          <p:nvPr/>
        </p:nvGrpSpPr>
        <p:grpSpPr>
          <a:xfrm>
            <a:off x="6543870" y="2372518"/>
            <a:ext cx="855552" cy="903503"/>
            <a:chOff x="6112533" y="1594842"/>
            <a:chExt cx="855552" cy="90350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2A18306-8524-B883-DC1D-D844B0B7EB90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D8CB935-B2C0-2C49-9C5F-C70C602C94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43F825-AC2B-713D-DE63-95AA68F3C83E}"/>
              </a:ext>
            </a:extLst>
          </p:cNvPr>
          <p:cNvGrpSpPr/>
          <p:nvPr/>
        </p:nvGrpSpPr>
        <p:grpSpPr>
          <a:xfrm>
            <a:off x="5544253" y="2372518"/>
            <a:ext cx="855552" cy="903503"/>
            <a:chOff x="6112533" y="1594842"/>
            <a:chExt cx="855552" cy="90350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F34C0AE-F137-F453-DC7D-F36C04AF7E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967E1D-49E4-4C6A-0ED3-CECE1BA409FB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172F56-7C45-25A4-20C9-38E9549E5F39}"/>
              </a:ext>
            </a:extLst>
          </p:cNvPr>
          <p:cNvGrpSpPr/>
          <p:nvPr/>
        </p:nvGrpSpPr>
        <p:grpSpPr>
          <a:xfrm>
            <a:off x="5540974" y="3683498"/>
            <a:ext cx="855552" cy="903503"/>
            <a:chOff x="6112533" y="1594842"/>
            <a:chExt cx="855552" cy="90350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F32F1B-3834-F504-1A36-3999C98EA7FF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95DD467-0E5D-A6DB-CC5E-F632D4790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746E1BB-8761-14E3-B634-87102ED1864E}"/>
              </a:ext>
            </a:extLst>
          </p:cNvPr>
          <p:cNvSpPr txBox="1"/>
          <p:nvPr/>
        </p:nvSpPr>
        <p:spPr>
          <a:xfrm>
            <a:off x="5100801" y="3444918"/>
            <a:ext cx="1375662" cy="246221"/>
          </a:xfrm>
          <a:prstGeom prst="rect">
            <a:avLst/>
          </a:prstGeom>
          <a:noFill/>
          <a:effectLst>
            <a:glow rad="63500">
              <a:srgbClr val="ED7D31">
                <a:alpha val="40000"/>
              </a:srgbClr>
            </a:glo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Channel#N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78">
            <a:extLst>
              <a:ext uri="{FF2B5EF4-FFF2-40B4-BE49-F238E27FC236}">
                <a16:creationId xmlns:a16="http://schemas.microsoft.com/office/drawing/2014/main" id="{B5A6A3E4-AD38-C1DC-A8CF-1BCCB7F6BD18}"/>
              </a:ext>
            </a:extLst>
          </p:cNvPr>
          <p:cNvSpPr/>
          <p:nvPr/>
        </p:nvSpPr>
        <p:spPr>
          <a:xfrm>
            <a:off x="3531807" y="3158576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직사각형 78">
            <a:extLst>
              <a:ext uri="{FF2B5EF4-FFF2-40B4-BE49-F238E27FC236}">
                <a16:creationId xmlns:a16="http://schemas.microsoft.com/office/drawing/2014/main" id="{FB841ABC-C109-836D-7802-483163F30D75}"/>
              </a:ext>
            </a:extLst>
          </p:cNvPr>
          <p:cNvSpPr/>
          <p:nvPr/>
        </p:nvSpPr>
        <p:spPr>
          <a:xfrm>
            <a:off x="3569244" y="304690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직사각형 78">
            <a:extLst>
              <a:ext uri="{FF2B5EF4-FFF2-40B4-BE49-F238E27FC236}">
                <a16:creationId xmlns:a16="http://schemas.microsoft.com/office/drawing/2014/main" id="{57C001B9-60B1-7707-FDD5-F1621322F297}"/>
              </a:ext>
            </a:extLst>
          </p:cNvPr>
          <p:cNvSpPr/>
          <p:nvPr/>
        </p:nvSpPr>
        <p:spPr>
          <a:xfrm>
            <a:off x="3612769" y="2953058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909509A1-10F9-0417-DCEF-2E352A4F0E8B}"/>
              </a:ext>
            </a:extLst>
          </p:cNvPr>
          <p:cNvSpPr/>
          <p:nvPr/>
        </p:nvSpPr>
        <p:spPr>
          <a:xfrm>
            <a:off x="3649543" y="281471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70F495-B88C-50FC-0AC9-4828A6989208}"/>
              </a:ext>
            </a:extLst>
          </p:cNvPr>
          <p:cNvSpPr txBox="1"/>
          <p:nvPr/>
        </p:nvSpPr>
        <p:spPr>
          <a:xfrm rot="16200000">
            <a:off x="3503594" y="3080723"/>
            <a:ext cx="60088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400" b="1" dirty="0">
                <a:solidFill>
                  <a:prstClr val="black"/>
                </a:solidFill>
                <a:latin typeface="Corbel" panose="020B0503020204020204" pitchFamily="34" charset="0"/>
              </a:rPr>
              <a:t>Cores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B92B641-6475-C900-A977-D83EE685B778}"/>
              </a:ext>
            </a:extLst>
          </p:cNvPr>
          <p:cNvSpPr/>
          <p:nvPr/>
        </p:nvSpPr>
        <p:spPr>
          <a:xfrm>
            <a:off x="83127" y="1016734"/>
            <a:ext cx="4939081" cy="1002588"/>
          </a:xfrm>
          <a:prstGeom prst="roundRect">
            <a:avLst/>
          </a:prstGeom>
          <a:solidFill>
            <a:srgbClr val="1D9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New batching technique and execution flow </a:t>
            </a:r>
          </a:p>
          <a:p>
            <a:pPr algn="ctr"/>
            <a:r>
              <a:rPr lang="en-GB" i="1" dirty="0">
                <a:solidFill>
                  <a:srgbClr val="E9FCFC"/>
                </a:solidFill>
                <a:latin typeface="Corbel" panose="020B0503020204020204" pitchFamily="34" charset="0"/>
              </a:rPr>
              <a:t>based on the unique features of genome graphs </a:t>
            </a:r>
            <a:br>
              <a:rPr lang="en-GB" i="1" dirty="0">
                <a:solidFill>
                  <a:srgbClr val="E9FCFC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9FCFC"/>
                </a:solidFill>
                <a:latin typeface="Corbel" panose="020B0503020204020204" pitchFamily="34" charset="0"/>
              </a:rPr>
              <a:t>that reduces #random accesses</a:t>
            </a:r>
            <a:endParaRPr lang="en-CH" i="1" dirty="0">
              <a:solidFill>
                <a:srgbClr val="E9FCFC"/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E290EC88-D37F-7CEF-3B82-FAFA17D92F1B}"/>
              </a:ext>
            </a:extLst>
          </p:cNvPr>
          <p:cNvSpPr/>
          <p:nvPr/>
        </p:nvSpPr>
        <p:spPr>
          <a:xfrm rot="16200000">
            <a:off x="-171242" y="3345372"/>
            <a:ext cx="1844180" cy="659614"/>
          </a:xfrm>
          <a:prstGeom prst="roundRect">
            <a:avLst>
              <a:gd name="adj" fmla="val 11209"/>
            </a:avLst>
          </a:prstGeom>
          <a:solidFill>
            <a:srgbClr val="1C99EA"/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CH" sz="1600" dirty="0">
                <a:latin typeface="Corbel" panose="020B0503020204020204" pitchFamily="34" charset="0"/>
              </a:rPr>
              <a:t>Input Query Processing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435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8" grpId="0" animBg="1"/>
      <p:bldP spid="5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98940-A7C4-3D57-3098-8DDD7154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GRAINS’s Algorithm-Architecture Co-Design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D718555-8226-7C36-54C1-C27FCD7EA417}"/>
              </a:ext>
            </a:extLst>
          </p:cNvPr>
          <p:cNvSpPr/>
          <p:nvPr/>
        </p:nvSpPr>
        <p:spPr>
          <a:xfrm rot="16200000">
            <a:off x="-548198" y="2955089"/>
            <a:ext cx="2587321" cy="94782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DB7B0B0-5223-C68F-E976-A2D01C719535}"/>
              </a:ext>
            </a:extLst>
          </p:cNvPr>
          <p:cNvSpPr/>
          <p:nvPr/>
        </p:nvSpPr>
        <p:spPr>
          <a:xfrm rot="16200000">
            <a:off x="4230517" y="59998"/>
            <a:ext cx="2578195" cy="6747126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glow rad="12700">
              <a:sysClr val="window" lastClr="FFFFFF"/>
            </a:glow>
          </a:effectLst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E7B-AEE7-86CE-379F-D3A9E138F64F}"/>
              </a:ext>
            </a:extLst>
          </p:cNvPr>
          <p:cNvSpPr/>
          <p:nvPr/>
        </p:nvSpPr>
        <p:spPr bwMode="auto">
          <a:xfrm>
            <a:off x="2238725" y="2203910"/>
            <a:ext cx="950847" cy="2192039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540D32-AC2E-27D3-6888-2E68CE951298}"/>
              </a:ext>
            </a:extLst>
          </p:cNvPr>
          <p:cNvSpPr/>
          <p:nvPr/>
        </p:nvSpPr>
        <p:spPr bwMode="auto">
          <a:xfrm>
            <a:off x="3324904" y="2203911"/>
            <a:ext cx="1748735" cy="2192040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2EDA9-FCDD-9A70-D7C1-BAFB461B484D}"/>
              </a:ext>
            </a:extLst>
          </p:cNvPr>
          <p:cNvSpPr txBox="1"/>
          <p:nvPr/>
        </p:nvSpPr>
        <p:spPr>
          <a:xfrm rot="5400000">
            <a:off x="5039124" y="3140809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0" name="직사각형 78">
            <a:extLst>
              <a:ext uri="{FF2B5EF4-FFF2-40B4-BE49-F238E27FC236}">
                <a16:creationId xmlns:a16="http://schemas.microsoft.com/office/drawing/2014/main" id="{93B70937-A760-CE40-DA36-FE2C8F9A7910}"/>
              </a:ext>
            </a:extLst>
          </p:cNvPr>
          <p:cNvSpPr/>
          <p:nvPr/>
        </p:nvSpPr>
        <p:spPr>
          <a:xfrm>
            <a:off x="4410467" y="2243360"/>
            <a:ext cx="597045" cy="468043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직사각형 78">
            <a:extLst>
              <a:ext uri="{FF2B5EF4-FFF2-40B4-BE49-F238E27FC236}">
                <a16:creationId xmlns:a16="http://schemas.microsoft.com/office/drawing/2014/main" id="{8589FEC5-AD74-F08E-4239-2A51AA45281D}"/>
              </a:ext>
            </a:extLst>
          </p:cNvPr>
          <p:cNvSpPr/>
          <p:nvPr/>
        </p:nvSpPr>
        <p:spPr>
          <a:xfrm>
            <a:off x="4410467" y="3285145"/>
            <a:ext cx="597045" cy="500452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  <a:b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AA1ED0-06E8-FF27-E3B9-1AF2544DB81F}"/>
              </a:ext>
            </a:extLst>
          </p:cNvPr>
          <p:cNvSpPr txBox="1"/>
          <p:nvPr/>
        </p:nvSpPr>
        <p:spPr>
          <a:xfrm>
            <a:off x="3370132" y="2248587"/>
            <a:ext cx="1010800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SSD Controller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EEF532-8E37-7A97-D66E-7B693CFC8DCA}"/>
              </a:ext>
            </a:extLst>
          </p:cNvPr>
          <p:cNvSpPr txBox="1"/>
          <p:nvPr/>
        </p:nvSpPr>
        <p:spPr>
          <a:xfrm>
            <a:off x="2236066" y="2239023"/>
            <a:ext cx="95084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Internal</a:t>
            </a:r>
            <a:b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DRAM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8A4A61-804C-B7B3-B4AD-96BAD85E4FDD}"/>
              </a:ext>
            </a:extLst>
          </p:cNvPr>
          <p:cNvCxnSpPr>
            <a:cxnSpLocks/>
          </p:cNvCxnSpPr>
          <p:nvPr/>
        </p:nvCxnSpPr>
        <p:spPr>
          <a:xfrm flipV="1">
            <a:off x="5010361" y="236144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75DA27-4F79-F1DC-674F-AC61CCC151F2}"/>
              </a:ext>
            </a:extLst>
          </p:cNvPr>
          <p:cNvSpPr txBox="1"/>
          <p:nvPr/>
        </p:nvSpPr>
        <p:spPr>
          <a:xfrm>
            <a:off x="5100801" y="2135339"/>
            <a:ext cx="1375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E6CFB-B4F9-883E-A7AF-578C5AA6A046}"/>
              </a:ext>
            </a:extLst>
          </p:cNvPr>
          <p:cNvSpPr txBox="1"/>
          <p:nvPr/>
        </p:nvSpPr>
        <p:spPr>
          <a:xfrm>
            <a:off x="7437734" y="258409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39838D-6DE4-E66B-D70E-C3716869D764}"/>
              </a:ext>
            </a:extLst>
          </p:cNvPr>
          <p:cNvGrpSpPr/>
          <p:nvPr/>
        </p:nvGrpSpPr>
        <p:grpSpPr>
          <a:xfrm>
            <a:off x="7949647" y="2372518"/>
            <a:ext cx="855552" cy="903503"/>
            <a:chOff x="6112533" y="1594842"/>
            <a:chExt cx="855552" cy="903503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2DBEF8-C1D3-A892-2B12-AE0FDD1D80E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E95D0CD-8FB9-D99B-86A9-2F03658559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0C7AA2-537D-8FBA-CDDA-D6C1E18650D4}"/>
              </a:ext>
            </a:extLst>
          </p:cNvPr>
          <p:cNvSpPr txBox="1"/>
          <p:nvPr/>
        </p:nvSpPr>
        <p:spPr>
          <a:xfrm>
            <a:off x="2130755" y="4419717"/>
            <a:ext cx="34102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B97E10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B7691F-8B0D-C202-8F81-56E1BCAFF8F0}"/>
              </a:ext>
            </a:extLst>
          </p:cNvPr>
          <p:cNvSpPr txBox="1"/>
          <p:nvPr/>
        </p:nvSpPr>
        <p:spPr>
          <a:xfrm>
            <a:off x="83127" y="2232000"/>
            <a:ext cx="1319992" cy="4487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Host </a:t>
            </a:r>
            <a:b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C94DB-BDDB-4D7A-FF25-C41DC9690BD3}"/>
              </a:ext>
            </a:extLst>
          </p:cNvPr>
          <p:cNvSpPr txBox="1"/>
          <p:nvPr/>
        </p:nvSpPr>
        <p:spPr>
          <a:xfrm>
            <a:off x="7434455" y="389507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8A0B40-B827-5F58-43E7-11935C27C62A}"/>
              </a:ext>
            </a:extLst>
          </p:cNvPr>
          <p:cNvGrpSpPr/>
          <p:nvPr/>
        </p:nvGrpSpPr>
        <p:grpSpPr>
          <a:xfrm>
            <a:off x="6543870" y="3683498"/>
            <a:ext cx="855552" cy="903503"/>
            <a:chOff x="6112533" y="1594842"/>
            <a:chExt cx="855552" cy="903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BF3C162-5A45-1F07-61E3-41957DA2C2B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4A9BB57-F142-954E-A267-B8AE8FC712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52AA1D-613F-1D4D-6340-989FB4A705CD}"/>
              </a:ext>
            </a:extLst>
          </p:cNvPr>
          <p:cNvGrpSpPr/>
          <p:nvPr/>
        </p:nvGrpSpPr>
        <p:grpSpPr>
          <a:xfrm>
            <a:off x="7953752" y="3683498"/>
            <a:ext cx="855552" cy="903503"/>
            <a:chOff x="6112533" y="1594842"/>
            <a:chExt cx="855552" cy="90350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52AD06-61B8-52BF-D2B4-ABD622901E7C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9EEB1CC-EB59-7E87-C797-3D17BC03F5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FF0245-442E-F043-6F94-FB980D940CC4}"/>
              </a:ext>
            </a:extLst>
          </p:cNvPr>
          <p:cNvCxnSpPr>
            <a:cxnSpLocks/>
          </p:cNvCxnSpPr>
          <p:nvPr/>
        </p:nvCxnSpPr>
        <p:spPr>
          <a:xfrm flipV="1">
            <a:off x="5007082" y="367242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D3214-4D72-E1ED-8FAF-8E5B3CE24E5F}"/>
              </a:ext>
            </a:extLst>
          </p:cNvPr>
          <p:cNvGrpSpPr/>
          <p:nvPr/>
        </p:nvGrpSpPr>
        <p:grpSpPr>
          <a:xfrm>
            <a:off x="6543870" y="2372518"/>
            <a:ext cx="855552" cy="903503"/>
            <a:chOff x="6112533" y="1594842"/>
            <a:chExt cx="855552" cy="90350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2A18306-8524-B883-DC1D-D844B0B7EB90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D8CB935-B2C0-2C49-9C5F-C70C602C94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43F825-AC2B-713D-DE63-95AA68F3C83E}"/>
              </a:ext>
            </a:extLst>
          </p:cNvPr>
          <p:cNvGrpSpPr/>
          <p:nvPr/>
        </p:nvGrpSpPr>
        <p:grpSpPr>
          <a:xfrm>
            <a:off x="5544253" y="2372518"/>
            <a:ext cx="855552" cy="903503"/>
            <a:chOff x="6112533" y="1594842"/>
            <a:chExt cx="855552" cy="90350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F34C0AE-F137-F453-DC7D-F36C04AF7E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967E1D-49E4-4C6A-0ED3-CECE1BA409FB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172F56-7C45-25A4-20C9-38E9549E5F39}"/>
              </a:ext>
            </a:extLst>
          </p:cNvPr>
          <p:cNvGrpSpPr/>
          <p:nvPr/>
        </p:nvGrpSpPr>
        <p:grpSpPr>
          <a:xfrm>
            <a:off x="5540974" y="3683498"/>
            <a:ext cx="855552" cy="903503"/>
            <a:chOff x="6112533" y="1594842"/>
            <a:chExt cx="855552" cy="90350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F32F1B-3834-F504-1A36-3999C98EA7FF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95DD467-0E5D-A6DB-CC5E-F632D4790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746E1BB-8761-14E3-B634-87102ED1864E}"/>
              </a:ext>
            </a:extLst>
          </p:cNvPr>
          <p:cNvSpPr txBox="1"/>
          <p:nvPr/>
        </p:nvSpPr>
        <p:spPr>
          <a:xfrm>
            <a:off x="5100801" y="3444918"/>
            <a:ext cx="1375662" cy="246221"/>
          </a:xfrm>
          <a:prstGeom prst="rect">
            <a:avLst/>
          </a:prstGeom>
          <a:noFill/>
          <a:effectLst>
            <a:glow rad="63500">
              <a:srgbClr val="ED7D31">
                <a:alpha val="40000"/>
              </a:srgbClr>
            </a:glo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Channel#N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78">
            <a:extLst>
              <a:ext uri="{FF2B5EF4-FFF2-40B4-BE49-F238E27FC236}">
                <a16:creationId xmlns:a16="http://schemas.microsoft.com/office/drawing/2014/main" id="{B5A6A3E4-AD38-C1DC-A8CF-1BCCB7F6BD18}"/>
              </a:ext>
            </a:extLst>
          </p:cNvPr>
          <p:cNvSpPr/>
          <p:nvPr/>
        </p:nvSpPr>
        <p:spPr>
          <a:xfrm>
            <a:off x="3531807" y="3158576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직사각형 78">
            <a:extLst>
              <a:ext uri="{FF2B5EF4-FFF2-40B4-BE49-F238E27FC236}">
                <a16:creationId xmlns:a16="http://schemas.microsoft.com/office/drawing/2014/main" id="{FB841ABC-C109-836D-7802-483163F30D75}"/>
              </a:ext>
            </a:extLst>
          </p:cNvPr>
          <p:cNvSpPr/>
          <p:nvPr/>
        </p:nvSpPr>
        <p:spPr>
          <a:xfrm>
            <a:off x="3569244" y="304690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직사각형 78">
            <a:extLst>
              <a:ext uri="{FF2B5EF4-FFF2-40B4-BE49-F238E27FC236}">
                <a16:creationId xmlns:a16="http://schemas.microsoft.com/office/drawing/2014/main" id="{57C001B9-60B1-7707-FDD5-F1621322F297}"/>
              </a:ext>
            </a:extLst>
          </p:cNvPr>
          <p:cNvSpPr/>
          <p:nvPr/>
        </p:nvSpPr>
        <p:spPr>
          <a:xfrm>
            <a:off x="3612769" y="2953058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909509A1-10F9-0417-DCEF-2E352A4F0E8B}"/>
              </a:ext>
            </a:extLst>
          </p:cNvPr>
          <p:cNvSpPr/>
          <p:nvPr/>
        </p:nvSpPr>
        <p:spPr>
          <a:xfrm>
            <a:off x="3649543" y="281471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70F495-B88C-50FC-0AC9-4828A6989208}"/>
              </a:ext>
            </a:extLst>
          </p:cNvPr>
          <p:cNvSpPr txBox="1"/>
          <p:nvPr/>
        </p:nvSpPr>
        <p:spPr>
          <a:xfrm rot="16200000">
            <a:off x="3503594" y="3080723"/>
            <a:ext cx="60088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400" b="1" dirty="0">
                <a:solidFill>
                  <a:prstClr val="black"/>
                </a:solidFill>
                <a:latin typeface="Corbel" panose="020B0503020204020204" pitchFamily="34" charset="0"/>
              </a:rPr>
              <a:t>Cores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B92B641-6475-C900-A977-D83EE685B778}"/>
              </a:ext>
            </a:extLst>
          </p:cNvPr>
          <p:cNvSpPr/>
          <p:nvPr/>
        </p:nvSpPr>
        <p:spPr>
          <a:xfrm>
            <a:off x="83127" y="1016734"/>
            <a:ext cx="4939081" cy="1002588"/>
          </a:xfrm>
          <a:prstGeom prst="roundRect">
            <a:avLst/>
          </a:prstGeom>
          <a:solidFill>
            <a:srgbClr val="1D9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New batching technique and execution flow </a:t>
            </a:r>
          </a:p>
          <a:p>
            <a:pPr algn="ctr"/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based on the unique features of genome graphs </a:t>
            </a:r>
            <a:b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that reduces #random accesses</a:t>
            </a:r>
            <a:endParaRPr lang="en-CH" i="1" dirty="0">
              <a:solidFill>
                <a:schemeClr val="accent1">
                  <a:lumMod val="40000"/>
                  <a:lumOff val="6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E290EC88-D37F-7CEF-3B82-FAFA17D92F1B}"/>
              </a:ext>
            </a:extLst>
          </p:cNvPr>
          <p:cNvSpPr/>
          <p:nvPr/>
        </p:nvSpPr>
        <p:spPr>
          <a:xfrm rot="16200000">
            <a:off x="-171242" y="3345372"/>
            <a:ext cx="1844180" cy="659614"/>
          </a:xfrm>
          <a:prstGeom prst="roundRect">
            <a:avLst>
              <a:gd name="adj" fmla="val 11209"/>
            </a:avLst>
          </a:prstGeom>
          <a:solidFill>
            <a:srgbClr val="1C99EA"/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CH" sz="1600" dirty="0">
                <a:latin typeface="Corbel" panose="020B0503020204020204" pitchFamily="34" charset="0"/>
              </a:rPr>
              <a:t>Input Query Processing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09CC917A-B6E2-FEB5-D3EB-DB1957DFCC63}"/>
              </a:ext>
            </a:extLst>
          </p:cNvPr>
          <p:cNvSpPr/>
          <p:nvPr/>
        </p:nvSpPr>
        <p:spPr>
          <a:xfrm>
            <a:off x="5100802" y="1019580"/>
            <a:ext cx="3960071" cy="1002588"/>
          </a:xfrm>
          <a:prstGeom prst="roundRect">
            <a:avLst/>
          </a:prstGeom>
          <a:solidFill>
            <a:srgbClr val="0091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In-storage and In-flash processing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to avoid transferring low-reused pages </a:t>
            </a:r>
            <a:b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and bandwidth waste</a:t>
            </a:r>
            <a:endParaRPr lang="en-CH" sz="2000" i="1" dirty="0">
              <a:solidFill>
                <a:srgbClr val="D6F1D5"/>
              </a:solidFill>
              <a:latin typeface="Corbel" panose="020B0503020204020204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BCC6000-AA4E-0532-5B32-A64651383BBC}"/>
              </a:ext>
            </a:extLst>
          </p:cNvPr>
          <p:cNvGrpSpPr/>
          <p:nvPr/>
        </p:nvGrpSpPr>
        <p:grpSpPr>
          <a:xfrm>
            <a:off x="3772570" y="2461741"/>
            <a:ext cx="5031036" cy="1857981"/>
            <a:chOff x="3772570" y="2461741"/>
            <a:chExt cx="5031036" cy="1857981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24DE1E10-D11A-5764-42DE-3C68AFFCDBA6}"/>
                </a:ext>
              </a:extLst>
            </p:cNvPr>
            <p:cNvGrpSpPr/>
            <p:nvPr/>
          </p:nvGrpSpPr>
          <p:grpSpPr>
            <a:xfrm>
              <a:off x="5540974" y="2461741"/>
              <a:ext cx="3262632" cy="1673290"/>
              <a:chOff x="5540974" y="2461741"/>
              <a:chExt cx="3262632" cy="1673290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2777503-6C28-ECE3-41AF-116E8D0ED59D}"/>
                  </a:ext>
                </a:extLst>
              </p:cNvPr>
              <p:cNvSpPr/>
              <p:nvPr/>
            </p:nvSpPr>
            <p:spPr>
              <a:xfrm>
                <a:off x="7949647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818F7C7-DC30-8A7B-6E4F-7B29769EE13E}"/>
                  </a:ext>
                </a:extLst>
              </p:cNvPr>
              <p:cNvSpPr/>
              <p:nvPr/>
            </p:nvSpPr>
            <p:spPr>
              <a:xfrm>
                <a:off x="7949647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BCED403-4129-F3B9-1882-F26C3A0863AC}"/>
                  </a:ext>
                </a:extLst>
              </p:cNvPr>
              <p:cNvSpPr/>
              <p:nvPr/>
            </p:nvSpPr>
            <p:spPr>
              <a:xfrm>
                <a:off x="6543870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06E439B-2D38-8420-4A56-C10E2DEB58E3}"/>
                  </a:ext>
                </a:extLst>
              </p:cNvPr>
              <p:cNvSpPr/>
              <p:nvPr/>
            </p:nvSpPr>
            <p:spPr>
              <a:xfrm>
                <a:off x="6543870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767B0CB-4708-99A5-DA8E-0976B0122C33}"/>
                  </a:ext>
                </a:extLst>
              </p:cNvPr>
              <p:cNvSpPr/>
              <p:nvPr/>
            </p:nvSpPr>
            <p:spPr>
              <a:xfrm>
                <a:off x="7953752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B93AC743-C999-2A8D-16E8-738294380133}"/>
                  </a:ext>
                </a:extLst>
              </p:cNvPr>
              <p:cNvSpPr/>
              <p:nvPr/>
            </p:nvSpPr>
            <p:spPr>
              <a:xfrm>
                <a:off x="7953752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7526E0A-6323-659A-C34F-70A1F328F3A4}"/>
                  </a:ext>
                </a:extLst>
              </p:cNvPr>
              <p:cNvSpPr/>
              <p:nvPr/>
            </p:nvSpPr>
            <p:spPr>
              <a:xfrm>
                <a:off x="6543870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2BF6B28-BE9D-2946-5304-42440988B7A4}"/>
                  </a:ext>
                </a:extLst>
              </p:cNvPr>
              <p:cNvSpPr/>
              <p:nvPr/>
            </p:nvSpPr>
            <p:spPr>
              <a:xfrm>
                <a:off x="6543870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5E635E5-1183-0E4C-F1FD-EF310EE9ACCA}"/>
                  </a:ext>
                </a:extLst>
              </p:cNvPr>
              <p:cNvSpPr/>
              <p:nvPr/>
            </p:nvSpPr>
            <p:spPr>
              <a:xfrm>
                <a:off x="5544253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3C41CB3D-A18F-E16D-BFF4-B9FE4AE36A57}"/>
                  </a:ext>
                </a:extLst>
              </p:cNvPr>
              <p:cNvSpPr/>
              <p:nvPr/>
            </p:nvSpPr>
            <p:spPr>
              <a:xfrm>
                <a:off x="5544253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15F331-B451-798D-124E-C3BE81D26E0A}"/>
                  </a:ext>
                </a:extLst>
              </p:cNvPr>
              <p:cNvSpPr/>
              <p:nvPr/>
            </p:nvSpPr>
            <p:spPr>
              <a:xfrm>
                <a:off x="5540974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92138AB9-89D8-0E30-F80C-3BE2155A3A87}"/>
                  </a:ext>
                </a:extLst>
              </p:cNvPr>
              <p:cNvSpPr/>
              <p:nvPr/>
            </p:nvSpPr>
            <p:spPr>
              <a:xfrm>
                <a:off x="5540974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</p:grp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81FAC4B-06B4-E310-982B-5170997AA84F}"/>
                </a:ext>
              </a:extLst>
            </p:cNvPr>
            <p:cNvSpPr/>
            <p:nvPr/>
          </p:nvSpPr>
          <p:spPr>
            <a:xfrm>
              <a:off x="3772570" y="4076582"/>
              <a:ext cx="849854" cy="243140"/>
            </a:xfrm>
            <a:prstGeom prst="rect">
              <a:avLst/>
            </a:prstGeom>
            <a:solidFill>
              <a:srgbClr val="009E73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300" dirty="0">
                  <a:solidFill>
                    <a:schemeClr val="bg1"/>
                  </a:solidFill>
                  <a:latin typeface="Corbel" panose="020B0503020204020204" pitchFamily="34" charset="0"/>
                </a:rPr>
                <a:t>PE</a:t>
              </a: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D09D1877-AC1C-B632-B4CA-901375C39797}"/>
              </a:ext>
            </a:extLst>
          </p:cNvPr>
          <p:cNvSpPr/>
          <p:nvPr/>
        </p:nvSpPr>
        <p:spPr>
          <a:xfrm>
            <a:off x="43371" y="963726"/>
            <a:ext cx="4990512" cy="1118605"/>
          </a:xfrm>
          <a:prstGeom prst="rect">
            <a:avLst/>
          </a:prstGeom>
          <a:solidFill>
            <a:srgbClr val="FFFFFF">
              <a:alpha val="6862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8160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98940-A7C4-3D57-3098-8DDD7154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GRAINS’s Algorithm-Architecture Co-Design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D718555-8226-7C36-54C1-C27FCD7EA417}"/>
              </a:ext>
            </a:extLst>
          </p:cNvPr>
          <p:cNvSpPr/>
          <p:nvPr/>
        </p:nvSpPr>
        <p:spPr>
          <a:xfrm rot="16200000">
            <a:off x="-548198" y="2955089"/>
            <a:ext cx="2587321" cy="94782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DB7B0B0-5223-C68F-E976-A2D01C719535}"/>
              </a:ext>
            </a:extLst>
          </p:cNvPr>
          <p:cNvSpPr/>
          <p:nvPr/>
        </p:nvSpPr>
        <p:spPr>
          <a:xfrm rot="16200000">
            <a:off x="4230517" y="59998"/>
            <a:ext cx="2578195" cy="6747126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glow rad="12700">
              <a:sysClr val="window" lastClr="FFFFFF"/>
            </a:glow>
          </a:effectLst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E7B-AEE7-86CE-379F-D3A9E138F64F}"/>
              </a:ext>
            </a:extLst>
          </p:cNvPr>
          <p:cNvSpPr/>
          <p:nvPr/>
        </p:nvSpPr>
        <p:spPr bwMode="auto">
          <a:xfrm>
            <a:off x="2238725" y="2203910"/>
            <a:ext cx="950847" cy="2192039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540D32-AC2E-27D3-6888-2E68CE951298}"/>
              </a:ext>
            </a:extLst>
          </p:cNvPr>
          <p:cNvSpPr/>
          <p:nvPr/>
        </p:nvSpPr>
        <p:spPr bwMode="auto">
          <a:xfrm>
            <a:off x="3324904" y="2203911"/>
            <a:ext cx="1748735" cy="2192040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2EDA9-FCDD-9A70-D7C1-BAFB461B484D}"/>
              </a:ext>
            </a:extLst>
          </p:cNvPr>
          <p:cNvSpPr txBox="1"/>
          <p:nvPr/>
        </p:nvSpPr>
        <p:spPr>
          <a:xfrm rot="5400000">
            <a:off x="5039124" y="3140809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0" name="직사각형 78">
            <a:extLst>
              <a:ext uri="{FF2B5EF4-FFF2-40B4-BE49-F238E27FC236}">
                <a16:creationId xmlns:a16="http://schemas.microsoft.com/office/drawing/2014/main" id="{93B70937-A760-CE40-DA36-FE2C8F9A7910}"/>
              </a:ext>
            </a:extLst>
          </p:cNvPr>
          <p:cNvSpPr/>
          <p:nvPr/>
        </p:nvSpPr>
        <p:spPr>
          <a:xfrm>
            <a:off x="4410467" y="2243360"/>
            <a:ext cx="597045" cy="468043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직사각형 78">
            <a:extLst>
              <a:ext uri="{FF2B5EF4-FFF2-40B4-BE49-F238E27FC236}">
                <a16:creationId xmlns:a16="http://schemas.microsoft.com/office/drawing/2014/main" id="{8589FEC5-AD74-F08E-4239-2A51AA45281D}"/>
              </a:ext>
            </a:extLst>
          </p:cNvPr>
          <p:cNvSpPr/>
          <p:nvPr/>
        </p:nvSpPr>
        <p:spPr>
          <a:xfrm>
            <a:off x="4410467" y="3285145"/>
            <a:ext cx="597045" cy="500452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  <a:b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3A2779B-ADAA-6B83-DCBF-3DC0CEE5AF2F}"/>
              </a:ext>
            </a:extLst>
          </p:cNvPr>
          <p:cNvSpPr/>
          <p:nvPr/>
        </p:nvSpPr>
        <p:spPr>
          <a:xfrm>
            <a:off x="2295642" y="3687548"/>
            <a:ext cx="837012" cy="579215"/>
          </a:xfrm>
          <a:prstGeom prst="roundRect">
            <a:avLst>
              <a:gd name="adj" fmla="val 9255"/>
            </a:avLst>
          </a:prstGeom>
          <a:solidFill>
            <a:srgbClr val="94209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GRAINS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Metadata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AA1ED0-06E8-FF27-E3B9-1AF2544DB81F}"/>
              </a:ext>
            </a:extLst>
          </p:cNvPr>
          <p:cNvSpPr txBox="1"/>
          <p:nvPr/>
        </p:nvSpPr>
        <p:spPr>
          <a:xfrm>
            <a:off x="3370132" y="2248587"/>
            <a:ext cx="1010800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SSD Controller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EEF532-8E37-7A97-D66E-7B693CFC8DCA}"/>
              </a:ext>
            </a:extLst>
          </p:cNvPr>
          <p:cNvSpPr txBox="1"/>
          <p:nvPr/>
        </p:nvSpPr>
        <p:spPr>
          <a:xfrm>
            <a:off x="2236066" y="2239023"/>
            <a:ext cx="95084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Internal</a:t>
            </a:r>
            <a:b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DRAM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8A4A61-804C-B7B3-B4AD-96BAD85E4FDD}"/>
              </a:ext>
            </a:extLst>
          </p:cNvPr>
          <p:cNvCxnSpPr>
            <a:cxnSpLocks/>
          </p:cNvCxnSpPr>
          <p:nvPr/>
        </p:nvCxnSpPr>
        <p:spPr>
          <a:xfrm flipV="1">
            <a:off x="5010361" y="236144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75DA27-4F79-F1DC-674F-AC61CCC151F2}"/>
              </a:ext>
            </a:extLst>
          </p:cNvPr>
          <p:cNvSpPr txBox="1"/>
          <p:nvPr/>
        </p:nvSpPr>
        <p:spPr>
          <a:xfrm>
            <a:off x="5100801" y="2135339"/>
            <a:ext cx="1375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E6CFB-B4F9-883E-A7AF-578C5AA6A046}"/>
              </a:ext>
            </a:extLst>
          </p:cNvPr>
          <p:cNvSpPr txBox="1"/>
          <p:nvPr/>
        </p:nvSpPr>
        <p:spPr>
          <a:xfrm>
            <a:off x="7437734" y="258409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39838D-6DE4-E66B-D70E-C3716869D764}"/>
              </a:ext>
            </a:extLst>
          </p:cNvPr>
          <p:cNvGrpSpPr/>
          <p:nvPr/>
        </p:nvGrpSpPr>
        <p:grpSpPr>
          <a:xfrm>
            <a:off x="7949647" y="2372518"/>
            <a:ext cx="855552" cy="903503"/>
            <a:chOff x="6112533" y="1594842"/>
            <a:chExt cx="855552" cy="903503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2DBEF8-C1D3-A892-2B12-AE0FDD1D80E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E95D0CD-8FB9-D99B-86A9-2F03658559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0C7AA2-537D-8FBA-CDDA-D6C1E18650D4}"/>
              </a:ext>
            </a:extLst>
          </p:cNvPr>
          <p:cNvSpPr txBox="1"/>
          <p:nvPr/>
        </p:nvSpPr>
        <p:spPr>
          <a:xfrm>
            <a:off x="2130755" y="4419717"/>
            <a:ext cx="34102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B97E10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B7691F-8B0D-C202-8F81-56E1BCAFF8F0}"/>
              </a:ext>
            </a:extLst>
          </p:cNvPr>
          <p:cNvSpPr txBox="1"/>
          <p:nvPr/>
        </p:nvSpPr>
        <p:spPr>
          <a:xfrm>
            <a:off x="83127" y="2232000"/>
            <a:ext cx="1319992" cy="4487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Host </a:t>
            </a:r>
            <a:b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C94DB-BDDB-4D7A-FF25-C41DC9690BD3}"/>
              </a:ext>
            </a:extLst>
          </p:cNvPr>
          <p:cNvSpPr txBox="1"/>
          <p:nvPr/>
        </p:nvSpPr>
        <p:spPr>
          <a:xfrm>
            <a:off x="7434455" y="389507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8A0B40-B827-5F58-43E7-11935C27C62A}"/>
              </a:ext>
            </a:extLst>
          </p:cNvPr>
          <p:cNvGrpSpPr/>
          <p:nvPr/>
        </p:nvGrpSpPr>
        <p:grpSpPr>
          <a:xfrm>
            <a:off x="6543870" y="3683498"/>
            <a:ext cx="855552" cy="903503"/>
            <a:chOff x="6112533" y="1594842"/>
            <a:chExt cx="855552" cy="903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BF3C162-5A45-1F07-61E3-41957DA2C2B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4A9BB57-F142-954E-A267-B8AE8FC712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52AA1D-613F-1D4D-6340-989FB4A705CD}"/>
              </a:ext>
            </a:extLst>
          </p:cNvPr>
          <p:cNvGrpSpPr/>
          <p:nvPr/>
        </p:nvGrpSpPr>
        <p:grpSpPr>
          <a:xfrm>
            <a:off x="7953752" y="3683498"/>
            <a:ext cx="855552" cy="903503"/>
            <a:chOff x="6112533" y="1594842"/>
            <a:chExt cx="855552" cy="90350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52AD06-61B8-52BF-D2B4-ABD622901E7C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9EEB1CC-EB59-7E87-C797-3D17BC03F5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FF0245-442E-F043-6F94-FB980D940CC4}"/>
              </a:ext>
            </a:extLst>
          </p:cNvPr>
          <p:cNvCxnSpPr>
            <a:cxnSpLocks/>
          </p:cNvCxnSpPr>
          <p:nvPr/>
        </p:nvCxnSpPr>
        <p:spPr>
          <a:xfrm flipV="1">
            <a:off x="5007082" y="367242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D3214-4D72-E1ED-8FAF-8E5B3CE24E5F}"/>
              </a:ext>
            </a:extLst>
          </p:cNvPr>
          <p:cNvGrpSpPr/>
          <p:nvPr/>
        </p:nvGrpSpPr>
        <p:grpSpPr>
          <a:xfrm>
            <a:off x="6543870" y="2372518"/>
            <a:ext cx="855552" cy="903503"/>
            <a:chOff x="6112533" y="1594842"/>
            <a:chExt cx="855552" cy="90350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2A18306-8524-B883-DC1D-D844B0B7EB90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D8CB935-B2C0-2C49-9C5F-C70C602C94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43F825-AC2B-713D-DE63-95AA68F3C83E}"/>
              </a:ext>
            </a:extLst>
          </p:cNvPr>
          <p:cNvGrpSpPr/>
          <p:nvPr/>
        </p:nvGrpSpPr>
        <p:grpSpPr>
          <a:xfrm>
            <a:off x="5544253" y="2372518"/>
            <a:ext cx="855552" cy="903503"/>
            <a:chOff x="6112533" y="1594842"/>
            <a:chExt cx="855552" cy="90350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F34C0AE-F137-F453-DC7D-F36C04AF7E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967E1D-49E4-4C6A-0ED3-CECE1BA409FB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172F56-7C45-25A4-20C9-38E9549E5F39}"/>
              </a:ext>
            </a:extLst>
          </p:cNvPr>
          <p:cNvGrpSpPr/>
          <p:nvPr/>
        </p:nvGrpSpPr>
        <p:grpSpPr>
          <a:xfrm>
            <a:off x="5540974" y="3683498"/>
            <a:ext cx="855552" cy="903503"/>
            <a:chOff x="6112533" y="1594842"/>
            <a:chExt cx="855552" cy="90350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F32F1B-3834-F504-1A36-3999C98EA7FF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95DD467-0E5D-A6DB-CC5E-F632D4790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746E1BB-8761-14E3-B634-87102ED1864E}"/>
              </a:ext>
            </a:extLst>
          </p:cNvPr>
          <p:cNvSpPr txBox="1"/>
          <p:nvPr/>
        </p:nvSpPr>
        <p:spPr>
          <a:xfrm>
            <a:off x="5100801" y="3444918"/>
            <a:ext cx="1375662" cy="246221"/>
          </a:xfrm>
          <a:prstGeom prst="rect">
            <a:avLst/>
          </a:prstGeom>
          <a:noFill/>
          <a:effectLst>
            <a:glow rad="63500">
              <a:srgbClr val="ED7D31">
                <a:alpha val="40000"/>
              </a:srgbClr>
            </a:glo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Channel#N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78">
            <a:extLst>
              <a:ext uri="{FF2B5EF4-FFF2-40B4-BE49-F238E27FC236}">
                <a16:creationId xmlns:a16="http://schemas.microsoft.com/office/drawing/2014/main" id="{B5A6A3E4-AD38-C1DC-A8CF-1BCCB7F6BD18}"/>
              </a:ext>
            </a:extLst>
          </p:cNvPr>
          <p:cNvSpPr/>
          <p:nvPr/>
        </p:nvSpPr>
        <p:spPr>
          <a:xfrm>
            <a:off x="3531807" y="3158576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직사각형 78">
            <a:extLst>
              <a:ext uri="{FF2B5EF4-FFF2-40B4-BE49-F238E27FC236}">
                <a16:creationId xmlns:a16="http://schemas.microsoft.com/office/drawing/2014/main" id="{FB841ABC-C109-836D-7802-483163F30D75}"/>
              </a:ext>
            </a:extLst>
          </p:cNvPr>
          <p:cNvSpPr/>
          <p:nvPr/>
        </p:nvSpPr>
        <p:spPr>
          <a:xfrm>
            <a:off x="3569244" y="304690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직사각형 78">
            <a:extLst>
              <a:ext uri="{FF2B5EF4-FFF2-40B4-BE49-F238E27FC236}">
                <a16:creationId xmlns:a16="http://schemas.microsoft.com/office/drawing/2014/main" id="{57C001B9-60B1-7707-FDD5-F1621322F297}"/>
              </a:ext>
            </a:extLst>
          </p:cNvPr>
          <p:cNvSpPr/>
          <p:nvPr/>
        </p:nvSpPr>
        <p:spPr>
          <a:xfrm>
            <a:off x="3612769" y="2953058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909509A1-10F9-0417-DCEF-2E352A4F0E8B}"/>
              </a:ext>
            </a:extLst>
          </p:cNvPr>
          <p:cNvSpPr/>
          <p:nvPr/>
        </p:nvSpPr>
        <p:spPr>
          <a:xfrm>
            <a:off x="3649543" y="281471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719936D-2FA3-0CED-90DF-B9591D78B40D}"/>
              </a:ext>
            </a:extLst>
          </p:cNvPr>
          <p:cNvSpPr/>
          <p:nvPr/>
        </p:nvSpPr>
        <p:spPr>
          <a:xfrm rot="16200000">
            <a:off x="2994915" y="3161737"/>
            <a:ext cx="1093086" cy="309375"/>
          </a:xfrm>
          <a:prstGeom prst="roundRect">
            <a:avLst/>
          </a:prstGeom>
          <a:solidFill>
            <a:srgbClr val="94209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GRAINS FTL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70F495-B88C-50FC-0AC9-4828A6989208}"/>
              </a:ext>
            </a:extLst>
          </p:cNvPr>
          <p:cNvSpPr txBox="1"/>
          <p:nvPr/>
        </p:nvSpPr>
        <p:spPr>
          <a:xfrm rot="16200000">
            <a:off x="3503594" y="3080723"/>
            <a:ext cx="60088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400" b="1" dirty="0">
                <a:solidFill>
                  <a:prstClr val="black"/>
                </a:solidFill>
                <a:latin typeface="Corbel" panose="020B0503020204020204" pitchFamily="34" charset="0"/>
              </a:rPr>
              <a:t>Cores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B92B641-6475-C900-A977-D83EE685B778}"/>
              </a:ext>
            </a:extLst>
          </p:cNvPr>
          <p:cNvSpPr/>
          <p:nvPr/>
        </p:nvSpPr>
        <p:spPr>
          <a:xfrm>
            <a:off x="83127" y="1016734"/>
            <a:ext cx="4939081" cy="1002588"/>
          </a:xfrm>
          <a:prstGeom prst="roundRect">
            <a:avLst/>
          </a:prstGeom>
          <a:solidFill>
            <a:srgbClr val="1D9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New batching technique and execution flow </a:t>
            </a:r>
          </a:p>
          <a:p>
            <a:pPr algn="ctr"/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based on the unique features of genome graphs </a:t>
            </a:r>
            <a:b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that reduces #random accesses</a:t>
            </a:r>
            <a:endParaRPr lang="en-CH" i="1" dirty="0">
              <a:solidFill>
                <a:schemeClr val="accent1">
                  <a:lumMod val="40000"/>
                  <a:lumOff val="6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E290EC88-D37F-7CEF-3B82-FAFA17D92F1B}"/>
              </a:ext>
            </a:extLst>
          </p:cNvPr>
          <p:cNvSpPr/>
          <p:nvPr/>
        </p:nvSpPr>
        <p:spPr>
          <a:xfrm rot="16200000">
            <a:off x="-171242" y="3345372"/>
            <a:ext cx="1844180" cy="659614"/>
          </a:xfrm>
          <a:prstGeom prst="roundRect">
            <a:avLst>
              <a:gd name="adj" fmla="val 11209"/>
            </a:avLst>
          </a:prstGeom>
          <a:solidFill>
            <a:srgbClr val="1C99EA"/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CH" sz="1600" dirty="0">
                <a:latin typeface="Corbel" panose="020B0503020204020204" pitchFamily="34" charset="0"/>
              </a:rPr>
              <a:t>Input Query Processing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09CC917A-B6E2-FEB5-D3EB-DB1957DFCC63}"/>
              </a:ext>
            </a:extLst>
          </p:cNvPr>
          <p:cNvSpPr/>
          <p:nvPr/>
        </p:nvSpPr>
        <p:spPr>
          <a:xfrm>
            <a:off x="5100802" y="1019580"/>
            <a:ext cx="3960071" cy="1002588"/>
          </a:xfrm>
          <a:prstGeom prst="roundRect">
            <a:avLst/>
          </a:prstGeom>
          <a:solidFill>
            <a:srgbClr val="0091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In-storage and In-flash processing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to avoid transferring low-reused pages </a:t>
            </a:r>
            <a:b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and bandwidth waste</a:t>
            </a:r>
            <a:endParaRPr lang="en-CH" sz="2000" i="1" dirty="0">
              <a:solidFill>
                <a:srgbClr val="D6F1D5"/>
              </a:solidFill>
              <a:latin typeface="Corbel" panose="020B0503020204020204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BCC6000-AA4E-0532-5B32-A64651383BBC}"/>
              </a:ext>
            </a:extLst>
          </p:cNvPr>
          <p:cNvGrpSpPr/>
          <p:nvPr/>
        </p:nvGrpSpPr>
        <p:grpSpPr>
          <a:xfrm>
            <a:off x="3772570" y="2461741"/>
            <a:ext cx="5031036" cy="1857981"/>
            <a:chOff x="3772570" y="2461741"/>
            <a:chExt cx="5031036" cy="1857981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24DE1E10-D11A-5764-42DE-3C68AFFCDBA6}"/>
                </a:ext>
              </a:extLst>
            </p:cNvPr>
            <p:cNvGrpSpPr/>
            <p:nvPr/>
          </p:nvGrpSpPr>
          <p:grpSpPr>
            <a:xfrm>
              <a:off x="5540974" y="2461741"/>
              <a:ext cx="3262632" cy="1673290"/>
              <a:chOff x="5540974" y="2461741"/>
              <a:chExt cx="3262632" cy="1673290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2777503-6C28-ECE3-41AF-116E8D0ED59D}"/>
                  </a:ext>
                </a:extLst>
              </p:cNvPr>
              <p:cNvSpPr/>
              <p:nvPr/>
            </p:nvSpPr>
            <p:spPr>
              <a:xfrm>
                <a:off x="7949647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818F7C7-DC30-8A7B-6E4F-7B29769EE13E}"/>
                  </a:ext>
                </a:extLst>
              </p:cNvPr>
              <p:cNvSpPr/>
              <p:nvPr/>
            </p:nvSpPr>
            <p:spPr>
              <a:xfrm>
                <a:off x="7949647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BCED403-4129-F3B9-1882-F26C3A0863AC}"/>
                  </a:ext>
                </a:extLst>
              </p:cNvPr>
              <p:cNvSpPr/>
              <p:nvPr/>
            </p:nvSpPr>
            <p:spPr>
              <a:xfrm>
                <a:off x="6543870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06E439B-2D38-8420-4A56-C10E2DEB58E3}"/>
                  </a:ext>
                </a:extLst>
              </p:cNvPr>
              <p:cNvSpPr/>
              <p:nvPr/>
            </p:nvSpPr>
            <p:spPr>
              <a:xfrm>
                <a:off x="6543870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767B0CB-4708-99A5-DA8E-0976B0122C33}"/>
                  </a:ext>
                </a:extLst>
              </p:cNvPr>
              <p:cNvSpPr/>
              <p:nvPr/>
            </p:nvSpPr>
            <p:spPr>
              <a:xfrm>
                <a:off x="7953752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B93AC743-C999-2A8D-16E8-738294380133}"/>
                  </a:ext>
                </a:extLst>
              </p:cNvPr>
              <p:cNvSpPr/>
              <p:nvPr/>
            </p:nvSpPr>
            <p:spPr>
              <a:xfrm>
                <a:off x="7953752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7526E0A-6323-659A-C34F-70A1F328F3A4}"/>
                  </a:ext>
                </a:extLst>
              </p:cNvPr>
              <p:cNvSpPr/>
              <p:nvPr/>
            </p:nvSpPr>
            <p:spPr>
              <a:xfrm>
                <a:off x="6543870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2BF6B28-BE9D-2946-5304-42440988B7A4}"/>
                  </a:ext>
                </a:extLst>
              </p:cNvPr>
              <p:cNvSpPr/>
              <p:nvPr/>
            </p:nvSpPr>
            <p:spPr>
              <a:xfrm>
                <a:off x="6543870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5E635E5-1183-0E4C-F1FD-EF310EE9ACCA}"/>
                  </a:ext>
                </a:extLst>
              </p:cNvPr>
              <p:cNvSpPr/>
              <p:nvPr/>
            </p:nvSpPr>
            <p:spPr>
              <a:xfrm>
                <a:off x="5544253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3C41CB3D-A18F-E16D-BFF4-B9FE4AE36A57}"/>
                  </a:ext>
                </a:extLst>
              </p:cNvPr>
              <p:cNvSpPr/>
              <p:nvPr/>
            </p:nvSpPr>
            <p:spPr>
              <a:xfrm>
                <a:off x="5544253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15F331-B451-798D-124E-C3BE81D26E0A}"/>
                  </a:ext>
                </a:extLst>
              </p:cNvPr>
              <p:cNvSpPr/>
              <p:nvPr/>
            </p:nvSpPr>
            <p:spPr>
              <a:xfrm>
                <a:off x="5540974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92138AB9-89D8-0E30-F80C-3BE2155A3A87}"/>
                  </a:ext>
                </a:extLst>
              </p:cNvPr>
              <p:cNvSpPr/>
              <p:nvPr/>
            </p:nvSpPr>
            <p:spPr>
              <a:xfrm>
                <a:off x="5540974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</p:grp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81FAC4B-06B4-E310-982B-5170997AA84F}"/>
                </a:ext>
              </a:extLst>
            </p:cNvPr>
            <p:cNvSpPr/>
            <p:nvPr/>
          </p:nvSpPr>
          <p:spPr>
            <a:xfrm>
              <a:off x="3772570" y="4076582"/>
              <a:ext cx="849854" cy="243140"/>
            </a:xfrm>
            <a:prstGeom prst="rect">
              <a:avLst/>
            </a:prstGeom>
            <a:solidFill>
              <a:srgbClr val="009E73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300" dirty="0">
                  <a:solidFill>
                    <a:schemeClr val="bg1"/>
                  </a:solidFill>
                  <a:latin typeface="Corbel" panose="020B0503020204020204" pitchFamily="34" charset="0"/>
                </a:rPr>
                <a:t>PE</a:t>
              </a:r>
            </a:p>
          </p:txBody>
        </p:sp>
      </p:grp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353BFF8-E0C9-0233-0A64-481AEABE0DD2}"/>
              </a:ext>
            </a:extLst>
          </p:cNvPr>
          <p:cNvSpPr/>
          <p:nvPr/>
        </p:nvSpPr>
        <p:spPr>
          <a:xfrm>
            <a:off x="146185" y="5147542"/>
            <a:ext cx="3871634" cy="1002588"/>
          </a:xfrm>
          <a:prstGeom prst="roundRect">
            <a:avLst/>
          </a:prstGeom>
          <a:solidFill>
            <a:srgbClr val="9420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FTL and data placement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  <a:t>based on genome graph properties,</a:t>
            </a:r>
            <a:b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  <a:t>to leverage SSD’s full internal bandwidth</a:t>
            </a:r>
            <a:endParaRPr lang="en-CH" sz="2000" i="1" dirty="0">
              <a:solidFill>
                <a:srgbClr val="E6D7F1"/>
              </a:solidFill>
              <a:latin typeface="Corbel" panose="020B0503020204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C73DC14-A4D3-41C9-4E07-8141CAB379F5}"/>
              </a:ext>
            </a:extLst>
          </p:cNvPr>
          <p:cNvSpPr/>
          <p:nvPr/>
        </p:nvSpPr>
        <p:spPr>
          <a:xfrm>
            <a:off x="56231" y="963726"/>
            <a:ext cx="9021116" cy="1118605"/>
          </a:xfrm>
          <a:prstGeom prst="rect">
            <a:avLst/>
          </a:prstGeom>
          <a:solidFill>
            <a:srgbClr val="FFFFFF">
              <a:alpha val="6862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7477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33" grpId="0" animBg="1"/>
      <p:bldP spid="33" grpId="1" animBg="1"/>
      <p:bldP spid="7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98940-A7C4-3D57-3098-8DDD7154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GRAINS’s Algorithm-Architecture Co-Design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D718555-8226-7C36-54C1-C27FCD7EA417}"/>
              </a:ext>
            </a:extLst>
          </p:cNvPr>
          <p:cNvSpPr/>
          <p:nvPr/>
        </p:nvSpPr>
        <p:spPr>
          <a:xfrm rot="16200000">
            <a:off x="-548198" y="2955089"/>
            <a:ext cx="2587321" cy="94782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DB7B0B0-5223-C68F-E976-A2D01C719535}"/>
              </a:ext>
            </a:extLst>
          </p:cNvPr>
          <p:cNvSpPr/>
          <p:nvPr/>
        </p:nvSpPr>
        <p:spPr>
          <a:xfrm rot="16200000">
            <a:off x="4230517" y="59998"/>
            <a:ext cx="2578195" cy="6747126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glow rad="12700">
              <a:sysClr val="window" lastClr="FFFFFF"/>
            </a:glow>
          </a:effectLst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E7B-AEE7-86CE-379F-D3A9E138F64F}"/>
              </a:ext>
            </a:extLst>
          </p:cNvPr>
          <p:cNvSpPr/>
          <p:nvPr/>
        </p:nvSpPr>
        <p:spPr bwMode="auto">
          <a:xfrm>
            <a:off x="2238725" y="2203910"/>
            <a:ext cx="950847" cy="2192039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540D32-AC2E-27D3-6888-2E68CE951298}"/>
              </a:ext>
            </a:extLst>
          </p:cNvPr>
          <p:cNvSpPr/>
          <p:nvPr/>
        </p:nvSpPr>
        <p:spPr bwMode="auto">
          <a:xfrm>
            <a:off x="3324904" y="2203911"/>
            <a:ext cx="1748735" cy="2192040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2EDA9-FCDD-9A70-D7C1-BAFB461B484D}"/>
              </a:ext>
            </a:extLst>
          </p:cNvPr>
          <p:cNvSpPr txBox="1"/>
          <p:nvPr/>
        </p:nvSpPr>
        <p:spPr>
          <a:xfrm rot="5400000">
            <a:off x="5039124" y="3140809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0" name="직사각형 78">
            <a:extLst>
              <a:ext uri="{FF2B5EF4-FFF2-40B4-BE49-F238E27FC236}">
                <a16:creationId xmlns:a16="http://schemas.microsoft.com/office/drawing/2014/main" id="{93B70937-A760-CE40-DA36-FE2C8F9A7910}"/>
              </a:ext>
            </a:extLst>
          </p:cNvPr>
          <p:cNvSpPr/>
          <p:nvPr/>
        </p:nvSpPr>
        <p:spPr>
          <a:xfrm>
            <a:off x="4410467" y="2243360"/>
            <a:ext cx="597045" cy="468043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직사각형 78">
            <a:extLst>
              <a:ext uri="{FF2B5EF4-FFF2-40B4-BE49-F238E27FC236}">
                <a16:creationId xmlns:a16="http://schemas.microsoft.com/office/drawing/2014/main" id="{8589FEC5-AD74-F08E-4239-2A51AA45281D}"/>
              </a:ext>
            </a:extLst>
          </p:cNvPr>
          <p:cNvSpPr/>
          <p:nvPr/>
        </p:nvSpPr>
        <p:spPr>
          <a:xfrm>
            <a:off x="4410467" y="3285145"/>
            <a:ext cx="597045" cy="500452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  <a:b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3A2779B-ADAA-6B83-DCBF-3DC0CEE5AF2F}"/>
              </a:ext>
            </a:extLst>
          </p:cNvPr>
          <p:cNvSpPr/>
          <p:nvPr/>
        </p:nvSpPr>
        <p:spPr>
          <a:xfrm>
            <a:off x="2295642" y="3687548"/>
            <a:ext cx="837012" cy="579215"/>
          </a:xfrm>
          <a:prstGeom prst="roundRect">
            <a:avLst>
              <a:gd name="adj" fmla="val 9255"/>
            </a:avLst>
          </a:prstGeom>
          <a:solidFill>
            <a:srgbClr val="94209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GRAINS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Metadata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AA1ED0-06E8-FF27-E3B9-1AF2544DB81F}"/>
              </a:ext>
            </a:extLst>
          </p:cNvPr>
          <p:cNvSpPr txBox="1"/>
          <p:nvPr/>
        </p:nvSpPr>
        <p:spPr>
          <a:xfrm>
            <a:off x="3370132" y="2248587"/>
            <a:ext cx="1010800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SSD Controller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EEF532-8E37-7A97-D66E-7B693CFC8DCA}"/>
              </a:ext>
            </a:extLst>
          </p:cNvPr>
          <p:cNvSpPr txBox="1"/>
          <p:nvPr/>
        </p:nvSpPr>
        <p:spPr>
          <a:xfrm>
            <a:off x="2236066" y="2239023"/>
            <a:ext cx="95084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Internal</a:t>
            </a:r>
            <a:b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DRAM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8A4A61-804C-B7B3-B4AD-96BAD85E4FDD}"/>
              </a:ext>
            </a:extLst>
          </p:cNvPr>
          <p:cNvCxnSpPr>
            <a:cxnSpLocks/>
          </p:cNvCxnSpPr>
          <p:nvPr/>
        </p:nvCxnSpPr>
        <p:spPr>
          <a:xfrm flipV="1">
            <a:off x="5010361" y="236144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75DA27-4F79-F1DC-674F-AC61CCC151F2}"/>
              </a:ext>
            </a:extLst>
          </p:cNvPr>
          <p:cNvSpPr txBox="1"/>
          <p:nvPr/>
        </p:nvSpPr>
        <p:spPr>
          <a:xfrm>
            <a:off x="5100801" y="2135339"/>
            <a:ext cx="1375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E6CFB-B4F9-883E-A7AF-578C5AA6A046}"/>
              </a:ext>
            </a:extLst>
          </p:cNvPr>
          <p:cNvSpPr txBox="1"/>
          <p:nvPr/>
        </p:nvSpPr>
        <p:spPr>
          <a:xfrm>
            <a:off x="7437734" y="258409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39838D-6DE4-E66B-D70E-C3716869D764}"/>
              </a:ext>
            </a:extLst>
          </p:cNvPr>
          <p:cNvGrpSpPr/>
          <p:nvPr/>
        </p:nvGrpSpPr>
        <p:grpSpPr>
          <a:xfrm>
            <a:off x="7949647" y="2372518"/>
            <a:ext cx="855552" cy="903503"/>
            <a:chOff x="6112533" y="1594842"/>
            <a:chExt cx="855552" cy="903503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2DBEF8-C1D3-A892-2B12-AE0FDD1D80E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E95D0CD-8FB9-D99B-86A9-2F03658559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0C7AA2-537D-8FBA-CDDA-D6C1E18650D4}"/>
              </a:ext>
            </a:extLst>
          </p:cNvPr>
          <p:cNvSpPr txBox="1"/>
          <p:nvPr/>
        </p:nvSpPr>
        <p:spPr>
          <a:xfrm>
            <a:off x="2130755" y="4419717"/>
            <a:ext cx="34102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B97E10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B7691F-8B0D-C202-8F81-56E1BCAFF8F0}"/>
              </a:ext>
            </a:extLst>
          </p:cNvPr>
          <p:cNvSpPr txBox="1"/>
          <p:nvPr/>
        </p:nvSpPr>
        <p:spPr>
          <a:xfrm>
            <a:off x="83127" y="2232000"/>
            <a:ext cx="1319992" cy="4487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Host </a:t>
            </a:r>
            <a:b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C94DB-BDDB-4D7A-FF25-C41DC9690BD3}"/>
              </a:ext>
            </a:extLst>
          </p:cNvPr>
          <p:cNvSpPr txBox="1"/>
          <p:nvPr/>
        </p:nvSpPr>
        <p:spPr>
          <a:xfrm>
            <a:off x="7434455" y="389507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8A0B40-B827-5F58-43E7-11935C27C62A}"/>
              </a:ext>
            </a:extLst>
          </p:cNvPr>
          <p:cNvGrpSpPr/>
          <p:nvPr/>
        </p:nvGrpSpPr>
        <p:grpSpPr>
          <a:xfrm>
            <a:off x="6543870" y="3683498"/>
            <a:ext cx="855552" cy="903503"/>
            <a:chOff x="6112533" y="1594842"/>
            <a:chExt cx="855552" cy="903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BF3C162-5A45-1F07-61E3-41957DA2C2B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4A9BB57-F142-954E-A267-B8AE8FC712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52AA1D-613F-1D4D-6340-989FB4A705CD}"/>
              </a:ext>
            </a:extLst>
          </p:cNvPr>
          <p:cNvGrpSpPr/>
          <p:nvPr/>
        </p:nvGrpSpPr>
        <p:grpSpPr>
          <a:xfrm>
            <a:off x="7953752" y="3683498"/>
            <a:ext cx="855552" cy="903503"/>
            <a:chOff x="6112533" y="1594842"/>
            <a:chExt cx="855552" cy="90350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52AD06-61B8-52BF-D2B4-ABD622901E7C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9EEB1CC-EB59-7E87-C797-3D17BC03F5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FF0245-442E-F043-6F94-FB980D940CC4}"/>
              </a:ext>
            </a:extLst>
          </p:cNvPr>
          <p:cNvCxnSpPr>
            <a:cxnSpLocks/>
          </p:cNvCxnSpPr>
          <p:nvPr/>
        </p:nvCxnSpPr>
        <p:spPr>
          <a:xfrm flipV="1">
            <a:off x="5007082" y="367242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D3214-4D72-E1ED-8FAF-8E5B3CE24E5F}"/>
              </a:ext>
            </a:extLst>
          </p:cNvPr>
          <p:cNvGrpSpPr/>
          <p:nvPr/>
        </p:nvGrpSpPr>
        <p:grpSpPr>
          <a:xfrm>
            <a:off x="6543870" y="2372518"/>
            <a:ext cx="855552" cy="903503"/>
            <a:chOff x="6112533" y="1594842"/>
            <a:chExt cx="855552" cy="90350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2A18306-8524-B883-DC1D-D844B0B7EB90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D8CB935-B2C0-2C49-9C5F-C70C602C94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43F825-AC2B-713D-DE63-95AA68F3C83E}"/>
              </a:ext>
            </a:extLst>
          </p:cNvPr>
          <p:cNvGrpSpPr/>
          <p:nvPr/>
        </p:nvGrpSpPr>
        <p:grpSpPr>
          <a:xfrm>
            <a:off x="5544253" y="2372518"/>
            <a:ext cx="855552" cy="903503"/>
            <a:chOff x="6112533" y="1594842"/>
            <a:chExt cx="855552" cy="90350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F34C0AE-F137-F453-DC7D-F36C04AF7E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967E1D-49E4-4C6A-0ED3-CECE1BA409FB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172F56-7C45-25A4-20C9-38E9549E5F39}"/>
              </a:ext>
            </a:extLst>
          </p:cNvPr>
          <p:cNvGrpSpPr/>
          <p:nvPr/>
        </p:nvGrpSpPr>
        <p:grpSpPr>
          <a:xfrm>
            <a:off x="5540974" y="3683498"/>
            <a:ext cx="855552" cy="903503"/>
            <a:chOff x="6112533" y="1594842"/>
            <a:chExt cx="855552" cy="90350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F32F1B-3834-F504-1A36-3999C98EA7FF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95DD467-0E5D-A6DB-CC5E-F632D4790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746E1BB-8761-14E3-B634-87102ED1864E}"/>
              </a:ext>
            </a:extLst>
          </p:cNvPr>
          <p:cNvSpPr txBox="1"/>
          <p:nvPr/>
        </p:nvSpPr>
        <p:spPr>
          <a:xfrm>
            <a:off x="5100801" y="3444918"/>
            <a:ext cx="1375662" cy="246221"/>
          </a:xfrm>
          <a:prstGeom prst="rect">
            <a:avLst/>
          </a:prstGeom>
          <a:noFill/>
          <a:effectLst>
            <a:glow rad="63500">
              <a:srgbClr val="ED7D31">
                <a:alpha val="40000"/>
              </a:srgbClr>
            </a:glo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Channel#N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78">
            <a:extLst>
              <a:ext uri="{FF2B5EF4-FFF2-40B4-BE49-F238E27FC236}">
                <a16:creationId xmlns:a16="http://schemas.microsoft.com/office/drawing/2014/main" id="{B5A6A3E4-AD38-C1DC-A8CF-1BCCB7F6BD18}"/>
              </a:ext>
            </a:extLst>
          </p:cNvPr>
          <p:cNvSpPr/>
          <p:nvPr/>
        </p:nvSpPr>
        <p:spPr>
          <a:xfrm>
            <a:off x="3531807" y="3158576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직사각형 78">
            <a:extLst>
              <a:ext uri="{FF2B5EF4-FFF2-40B4-BE49-F238E27FC236}">
                <a16:creationId xmlns:a16="http://schemas.microsoft.com/office/drawing/2014/main" id="{FB841ABC-C109-836D-7802-483163F30D75}"/>
              </a:ext>
            </a:extLst>
          </p:cNvPr>
          <p:cNvSpPr/>
          <p:nvPr/>
        </p:nvSpPr>
        <p:spPr>
          <a:xfrm>
            <a:off x="3569244" y="304690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직사각형 78">
            <a:extLst>
              <a:ext uri="{FF2B5EF4-FFF2-40B4-BE49-F238E27FC236}">
                <a16:creationId xmlns:a16="http://schemas.microsoft.com/office/drawing/2014/main" id="{57C001B9-60B1-7707-FDD5-F1621322F297}"/>
              </a:ext>
            </a:extLst>
          </p:cNvPr>
          <p:cNvSpPr/>
          <p:nvPr/>
        </p:nvSpPr>
        <p:spPr>
          <a:xfrm>
            <a:off x="3612769" y="2953058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909509A1-10F9-0417-DCEF-2E352A4F0E8B}"/>
              </a:ext>
            </a:extLst>
          </p:cNvPr>
          <p:cNvSpPr/>
          <p:nvPr/>
        </p:nvSpPr>
        <p:spPr>
          <a:xfrm>
            <a:off x="3649543" y="281471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719936D-2FA3-0CED-90DF-B9591D78B40D}"/>
              </a:ext>
            </a:extLst>
          </p:cNvPr>
          <p:cNvSpPr/>
          <p:nvPr/>
        </p:nvSpPr>
        <p:spPr>
          <a:xfrm rot="16200000">
            <a:off x="2994915" y="3161737"/>
            <a:ext cx="1093086" cy="309375"/>
          </a:xfrm>
          <a:prstGeom prst="roundRect">
            <a:avLst/>
          </a:prstGeom>
          <a:solidFill>
            <a:srgbClr val="94209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GRAINS FTL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70F495-B88C-50FC-0AC9-4828A6989208}"/>
              </a:ext>
            </a:extLst>
          </p:cNvPr>
          <p:cNvSpPr txBox="1"/>
          <p:nvPr/>
        </p:nvSpPr>
        <p:spPr>
          <a:xfrm rot="16200000">
            <a:off x="3503594" y="3080723"/>
            <a:ext cx="60088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400" b="1" dirty="0">
                <a:solidFill>
                  <a:prstClr val="black"/>
                </a:solidFill>
                <a:latin typeface="Corbel" panose="020B0503020204020204" pitchFamily="34" charset="0"/>
              </a:rPr>
              <a:t>Cores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B92B641-6475-C900-A977-D83EE685B778}"/>
              </a:ext>
            </a:extLst>
          </p:cNvPr>
          <p:cNvSpPr/>
          <p:nvPr/>
        </p:nvSpPr>
        <p:spPr>
          <a:xfrm>
            <a:off x="83127" y="1016734"/>
            <a:ext cx="4939081" cy="1002588"/>
          </a:xfrm>
          <a:prstGeom prst="roundRect">
            <a:avLst/>
          </a:prstGeom>
          <a:solidFill>
            <a:srgbClr val="1D9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New batching technique and execution flow </a:t>
            </a:r>
          </a:p>
          <a:p>
            <a:pPr algn="ctr"/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based on the unique features of genome graphs </a:t>
            </a:r>
            <a:b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that reduces #random accesses</a:t>
            </a:r>
            <a:endParaRPr lang="en-CH" i="1" dirty="0">
              <a:solidFill>
                <a:schemeClr val="accent1">
                  <a:lumMod val="40000"/>
                  <a:lumOff val="6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E290EC88-D37F-7CEF-3B82-FAFA17D92F1B}"/>
              </a:ext>
            </a:extLst>
          </p:cNvPr>
          <p:cNvSpPr/>
          <p:nvPr/>
        </p:nvSpPr>
        <p:spPr>
          <a:xfrm rot="16200000">
            <a:off x="-171242" y="3345372"/>
            <a:ext cx="1844180" cy="659614"/>
          </a:xfrm>
          <a:prstGeom prst="roundRect">
            <a:avLst>
              <a:gd name="adj" fmla="val 11209"/>
            </a:avLst>
          </a:prstGeom>
          <a:solidFill>
            <a:srgbClr val="1C99EA"/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CH" sz="1600" dirty="0">
                <a:latin typeface="Corbel" panose="020B0503020204020204" pitchFamily="34" charset="0"/>
              </a:rPr>
              <a:t>Input Query Processing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09CC917A-B6E2-FEB5-D3EB-DB1957DFCC63}"/>
              </a:ext>
            </a:extLst>
          </p:cNvPr>
          <p:cNvSpPr/>
          <p:nvPr/>
        </p:nvSpPr>
        <p:spPr>
          <a:xfrm>
            <a:off x="5100802" y="1019580"/>
            <a:ext cx="3960071" cy="1002588"/>
          </a:xfrm>
          <a:prstGeom prst="roundRect">
            <a:avLst/>
          </a:prstGeom>
          <a:solidFill>
            <a:srgbClr val="0091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In-storage and In-flash processing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to avoid transferring low-reused pages </a:t>
            </a:r>
            <a:b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and bandwidth waste</a:t>
            </a:r>
            <a:endParaRPr lang="en-CH" sz="2000" i="1" dirty="0">
              <a:solidFill>
                <a:srgbClr val="D6F1D5"/>
              </a:solidFill>
              <a:latin typeface="Corbel" panose="020B0503020204020204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BCC6000-AA4E-0532-5B32-A64651383BBC}"/>
              </a:ext>
            </a:extLst>
          </p:cNvPr>
          <p:cNvGrpSpPr/>
          <p:nvPr/>
        </p:nvGrpSpPr>
        <p:grpSpPr>
          <a:xfrm>
            <a:off x="3772570" y="2461741"/>
            <a:ext cx="5031036" cy="1857981"/>
            <a:chOff x="3772570" y="2461741"/>
            <a:chExt cx="5031036" cy="1857981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24DE1E10-D11A-5764-42DE-3C68AFFCDBA6}"/>
                </a:ext>
              </a:extLst>
            </p:cNvPr>
            <p:cNvGrpSpPr/>
            <p:nvPr/>
          </p:nvGrpSpPr>
          <p:grpSpPr>
            <a:xfrm>
              <a:off x="5540974" y="2461741"/>
              <a:ext cx="3262632" cy="1673290"/>
              <a:chOff x="5540974" y="2461741"/>
              <a:chExt cx="3262632" cy="1673290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2777503-6C28-ECE3-41AF-116E8D0ED59D}"/>
                  </a:ext>
                </a:extLst>
              </p:cNvPr>
              <p:cNvSpPr/>
              <p:nvPr/>
            </p:nvSpPr>
            <p:spPr>
              <a:xfrm>
                <a:off x="7949647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818F7C7-DC30-8A7B-6E4F-7B29769EE13E}"/>
                  </a:ext>
                </a:extLst>
              </p:cNvPr>
              <p:cNvSpPr/>
              <p:nvPr/>
            </p:nvSpPr>
            <p:spPr>
              <a:xfrm>
                <a:off x="7949647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BCED403-4129-F3B9-1882-F26C3A0863AC}"/>
                  </a:ext>
                </a:extLst>
              </p:cNvPr>
              <p:cNvSpPr/>
              <p:nvPr/>
            </p:nvSpPr>
            <p:spPr>
              <a:xfrm>
                <a:off x="6543870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06E439B-2D38-8420-4A56-C10E2DEB58E3}"/>
                  </a:ext>
                </a:extLst>
              </p:cNvPr>
              <p:cNvSpPr/>
              <p:nvPr/>
            </p:nvSpPr>
            <p:spPr>
              <a:xfrm>
                <a:off x="6543870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767B0CB-4708-99A5-DA8E-0976B0122C33}"/>
                  </a:ext>
                </a:extLst>
              </p:cNvPr>
              <p:cNvSpPr/>
              <p:nvPr/>
            </p:nvSpPr>
            <p:spPr>
              <a:xfrm>
                <a:off x="7953752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B93AC743-C999-2A8D-16E8-738294380133}"/>
                  </a:ext>
                </a:extLst>
              </p:cNvPr>
              <p:cNvSpPr/>
              <p:nvPr/>
            </p:nvSpPr>
            <p:spPr>
              <a:xfrm>
                <a:off x="7953752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7526E0A-6323-659A-C34F-70A1F328F3A4}"/>
                  </a:ext>
                </a:extLst>
              </p:cNvPr>
              <p:cNvSpPr/>
              <p:nvPr/>
            </p:nvSpPr>
            <p:spPr>
              <a:xfrm>
                <a:off x="6543870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2BF6B28-BE9D-2946-5304-42440988B7A4}"/>
                  </a:ext>
                </a:extLst>
              </p:cNvPr>
              <p:cNvSpPr/>
              <p:nvPr/>
            </p:nvSpPr>
            <p:spPr>
              <a:xfrm>
                <a:off x="6543870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5E635E5-1183-0E4C-F1FD-EF310EE9ACCA}"/>
                  </a:ext>
                </a:extLst>
              </p:cNvPr>
              <p:cNvSpPr/>
              <p:nvPr/>
            </p:nvSpPr>
            <p:spPr>
              <a:xfrm>
                <a:off x="5544253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3C41CB3D-A18F-E16D-BFF4-B9FE4AE36A57}"/>
                  </a:ext>
                </a:extLst>
              </p:cNvPr>
              <p:cNvSpPr/>
              <p:nvPr/>
            </p:nvSpPr>
            <p:spPr>
              <a:xfrm>
                <a:off x="5544253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15F331-B451-798D-124E-C3BE81D26E0A}"/>
                  </a:ext>
                </a:extLst>
              </p:cNvPr>
              <p:cNvSpPr/>
              <p:nvPr/>
            </p:nvSpPr>
            <p:spPr>
              <a:xfrm>
                <a:off x="5540974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92138AB9-89D8-0E30-F80C-3BE2155A3A87}"/>
                  </a:ext>
                </a:extLst>
              </p:cNvPr>
              <p:cNvSpPr/>
              <p:nvPr/>
            </p:nvSpPr>
            <p:spPr>
              <a:xfrm>
                <a:off x="5540974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</p:grp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81FAC4B-06B4-E310-982B-5170997AA84F}"/>
                </a:ext>
              </a:extLst>
            </p:cNvPr>
            <p:cNvSpPr/>
            <p:nvPr/>
          </p:nvSpPr>
          <p:spPr>
            <a:xfrm>
              <a:off x="3772570" y="4076582"/>
              <a:ext cx="849854" cy="243140"/>
            </a:xfrm>
            <a:prstGeom prst="rect">
              <a:avLst/>
            </a:prstGeom>
            <a:solidFill>
              <a:srgbClr val="009E73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300" dirty="0">
                  <a:solidFill>
                    <a:schemeClr val="bg1"/>
                  </a:solidFill>
                  <a:latin typeface="Corbel" panose="020B0503020204020204" pitchFamily="34" charset="0"/>
                </a:rPr>
                <a:t>PE</a:t>
              </a:r>
            </a:p>
          </p:txBody>
        </p:sp>
      </p:grp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353BFF8-E0C9-0233-0A64-481AEABE0DD2}"/>
              </a:ext>
            </a:extLst>
          </p:cNvPr>
          <p:cNvSpPr/>
          <p:nvPr/>
        </p:nvSpPr>
        <p:spPr>
          <a:xfrm>
            <a:off x="146185" y="5147542"/>
            <a:ext cx="3871634" cy="1002588"/>
          </a:xfrm>
          <a:prstGeom prst="roundRect">
            <a:avLst/>
          </a:prstGeom>
          <a:solidFill>
            <a:srgbClr val="9420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FTL and data placement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  <a:t>based on genome graph properties,</a:t>
            </a:r>
            <a:b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  <a:t>to leverage SSD’s full internal bandwidth</a:t>
            </a:r>
            <a:endParaRPr lang="en-CH" sz="2000" i="1" dirty="0">
              <a:solidFill>
                <a:srgbClr val="E6D7F1"/>
              </a:solidFill>
              <a:latin typeface="Corbel" panose="020B0503020204020204" pitchFamily="34" charset="0"/>
            </a:endParaRPr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4D6D562B-4B97-093E-C543-F72CEDDE0058}"/>
              </a:ext>
            </a:extLst>
          </p:cNvPr>
          <p:cNvSpPr/>
          <p:nvPr/>
        </p:nvSpPr>
        <p:spPr>
          <a:xfrm>
            <a:off x="4096000" y="5147542"/>
            <a:ext cx="4797177" cy="1002588"/>
          </a:xfrm>
          <a:prstGeom prst="roundRect">
            <a:avLst/>
          </a:prstGeom>
          <a:solidFill>
            <a:srgbClr val="EA7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orbel" panose="020B0503020204020204" pitchFamily="34" charset="0"/>
              </a:rPr>
              <a:t>Lightweight scheduling technique </a:t>
            </a:r>
            <a:br>
              <a:rPr lang="en-GB" sz="2000" b="1" dirty="0">
                <a:solidFill>
                  <a:schemeClr val="bg1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FCCD1"/>
                </a:solidFill>
                <a:latin typeface="Corbel" panose="020B0503020204020204" pitchFamily="34" charset="0"/>
              </a:rPr>
              <a:t>enabled by repurposing the existing SSD structures to leverage the full parallelism of all flash dies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CBEC2F8-D7A0-B692-527E-522C58D718D4}"/>
              </a:ext>
            </a:extLst>
          </p:cNvPr>
          <p:cNvSpPr/>
          <p:nvPr/>
        </p:nvSpPr>
        <p:spPr>
          <a:xfrm rot="16200000">
            <a:off x="3508376" y="3080452"/>
            <a:ext cx="1280179" cy="421042"/>
          </a:xfrm>
          <a:prstGeom prst="rect">
            <a:avLst/>
          </a:prstGeom>
          <a:solidFill>
            <a:srgbClr val="E9726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CH" sz="1400">
                <a:solidFill>
                  <a:schemeClr val="bg1"/>
                </a:solidFill>
                <a:latin typeface="Corbel" panose="020B0503020204020204" pitchFamily="34" charset="0"/>
              </a:rPr>
              <a:t>Light</a:t>
            </a:r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weight</a:t>
            </a:r>
            <a:r>
              <a:rPr lang="en-CH" sz="140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en-CH" sz="1400" dirty="0">
                <a:solidFill>
                  <a:schemeClr val="bg1"/>
                </a:solidFill>
                <a:latin typeface="Corbel" panose="020B0503020204020204" pitchFamily="34" charset="0"/>
              </a:rPr>
              <a:t>Scheduler</a:t>
            </a: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9E682142-F894-6014-C6D3-16B29A9BA343}"/>
              </a:ext>
            </a:extLst>
          </p:cNvPr>
          <p:cNvSpPr/>
          <p:nvPr/>
        </p:nvSpPr>
        <p:spPr>
          <a:xfrm>
            <a:off x="2298166" y="2705577"/>
            <a:ext cx="837012" cy="863901"/>
          </a:xfrm>
          <a:prstGeom prst="roundRect">
            <a:avLst>
              <a:gd name="adj" fmla="val 9255"/>
            </a:avLst>
          </a:prstGeom>
          <a:solidFill>
            <a:srgbClr val="EA726E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Scheduler Tables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009CE36-9DEB-EF4F-BF8D-00BE7D40C046}"/>
              </a:ext>
            </a:extLst>
          </p:cNvPr>
          <p:cNvSpPr/>
          <p:nvPr/>
        </p:nvSpPr>
        <p:spPr>
          <a:xfrm>
            <a:off x="56231" y="963726"/>
            <a:ext cx="9021116" cy="1118605"/>
          </a:xfrm>
          <a:prstGeom prst="rect">
            <a:avLst/>
          </a:prstGeom>
          <a:solidFill>
            <a:srgbClr val="FFFFFF">
              <a:alpha val="6862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0E40FBA-DD1F-789A-1658-6B4C1266C681}"/>
              </a:ext>
            </a:extLst>
          </p:cNvPr>
          <p:cNvSpPr/>
          <p:nvPr/>
        </p:nvSpPr>
        <p:spPr>
          <a:xfrm>
            <a:off x="52131" y="5098965"/>
            <a:ext cx="4012873" cy="1118605"/>
          </a:xfrm>
          <a:prstGeom prst="rect">
            <a:avLst/>
          </a:prstGeom>
          <a:solidFill>
            <a:srgbClr val="FFFFFF">
              <a:alpha val="6862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162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8" grpId="1" animBg="1"/>
      <p:bldP spid="79" grpId="0" animBg="1"/>
      <p:bldP spid="79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8B0BF-5F3B-BC7B-BC54-6D573F0DA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214D6-AD94-50C8-95EF-46F538B80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GRAINS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0299C92-7060-48BB-57BA-F5E06384D520}"/>
              </a:ext>
            </a:extLst>
          </p:cNvPr>
          <p:cNvSpPr/>
          <p:nvPr/>
        </p:nvSpPr>
        <p:spPr>
          <a:xfrm>
            <a:off x="1814599" y="1008103"/>
            <a:ext cx="2203886" cy="2287568"/>
          </a:xfrm>
          <a:prstGeom prst="roundRect">
            <a:avLst>
              <a:gd name="adj" fmla="val 10183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</a:rPr>
              <a:t>Read Set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B97E78-5294-6B54-AEE4-1C734B85C88C}"/>
              </a:ext>
            </a:extLst>
          </p:cNvPr>
          <p:cNvSpPr/>
          <p:nvPr/>
        </p:nvSpPr>
        <p:spPr>
          <a:xfrm>
            <a:off x="2060319" y="1652612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AA27BC-5A1A-FCDD-0929-CAF9B4D5FBDE}"/>
              </a:ext>
            </a:extLst>
          </p:cNvPr>
          <p:cNvSpPr/>
          <p:nvPr/>
        </p:nvSpPr>
        <p:spPr>
          <a:xfrm>
            <a:off x="2060320" y="205860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9720C2-49D4-FEEB-DB13-4104FCD4C1D2}"/>
              </a:ext>
            </a:extLst>
          </p:cNvPr>
          <p:cNvSpPr/>
          <p:nvPr/>
        </p:nvSpPr>
        <p:spPr>
          <a:xfrm>
            <a:off x="2060319" y="2870593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8793DE-6468-9428-CE41-46EBA87C3BC2}"/>
              </a:ext>
            </a:extLst>
          </p:cNvPr>
          <p:cNvSpPr/>
          <p:nvPr/>
        </p:nvSpPr>
        <p:spPr>
          <a:xfrm>
            <a:off x="2060320" y="2464600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E3B0980-2A6D-941B-14DC-8D1977E14CB7}"/>
              </a:ext>
            </a:extLst>
          </p:cNvPr>
          <p:cNvSpPr/>
          <p:nvPr/>
        </p:nvSpPr>
        <p:spPr>
          <a:xfrm>
            <a:off x="4905128" y="1008102"/>
            <a:ext cx="2409813" cy="2286915"/>
          </a:xfrm>
          <a:prstGeom prst="roundRect">
            <a:avLst>
              <a:gd name="adj" fmla="val 10183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orbel" panose="020B0503020204020204" pitchFamily="34" charset="0"/>
              </a:rPr>
              <a:t>Input Query Preparation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81B2A17-DBA3-907B-C3E4-3807866CAEC6}"/>
              </a:ext>
            </a:extLst>
          </p:cNvPr>
          <p:cNvSpPr/>
          <p:nvPr/>
        </p:nvSpPr>
        <p:spPr>
          <a:xfrm>
            <a:off x="5236682" y="184715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359BDDA-42E2-F8E4-B6B8-B472D35BA78A}"/>
              </a:ext>
            </a:extLst>
          </p:cNvPr>
          <p:cNvSpPr/>
          <p:nvPr/>
        </p:nvSpPr>
        <p:spPr>
          <a:xfrm>
            <a:off x="5312883" y="2147535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E8A2633-5934-3D9E-8FF2-C88804487539}"/>
              </a:ext>
            </a:extLst>
          </p:cNvPr>
          <p:cNvSpPr/>
          <p:nvPr/>
        </p:nvSpPr>
        <p:spPr>
          <a:xfrm>
            <a:off x="5466358" y="2429770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863DB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AF8964-9302-1E87-A046-83BEA6E885A1}"/>
              </a:ext>
            </a:extLst>
          </p:cNvPr>
          <p:cNvSpPr/>
          <p:nvPr/>
        </p:nvSpPr>
        <p:spPr>
          <a:xfrm>
            <a:off x="5624672" y="2712006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350EB28-A46D-1AAA-BF25-EE420AEC2959}"/>
              </a:ext>
            </a:extLst>
          </p:cNvPr>
          <p:cNvSpPr txBox="1"/>
          <p:nvPr/>
        </p:nvSpPr>
        <p:spPr>
          <a:xfrm>
            <a:off x="6064537" y="2697436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6FFE27-5E4D-75CD-D34D-02DF7DE51FF4}"/>
              </a:ext>
            </a:extLst>
          </p:cNvPr>
          <p:cNvSpPr txBox="1"/>
          <p:nvPr/>
        </p:nvSpPr>
        <p:spPr>
          <a:xfrm>
            <a:off x="2682117" y="2822829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27D8CC22-167E-5E98-CDE3-1F7764A7C8F2}"/>
              </a:ext>
            </a:extLst>
          </p:cNvPr>
          <p:cNvSpPr/>
          <p:nvPr/>
        </p:nvSpPr>
        <p:spPr>
          <a:xfrm>
            <a:off x="190500" y="3710351"/>
            <a:ext cx="8750300" cy="2576150"/>
          </a:xfrm>
          <a:prstGeom prst="roundRect">
            <a:avLst>
              <a:gd name="adj" fmla="val 7759"/>
            </a:avLst>
          </a:prstGeom>
          <a:solidFill>
            <a:srgbClr val="ACDBCD">
              <a:alpha val="38039"/>
            </a:srgbClr>
          </a:solidFill>
          <a:ln w="38100">
            <a:solidFill>
              <a:srgbClr val="3381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33817C"/>
                </a:solidFill>
                <a:effectLst/>
                <a:uLnTx/>
                <a:uFillTx/>
                <a:latin typeface="Corbel" panose="020B0503020204020204" pitchFamily="34" charset="0"/>
              </a:rPr>
              <a:t>Graph Query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7980AD2-97F6-CB61-F4D8-A923955B6D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762" y="4289041"/>
            <a:ext cx="2756475" cy="1774369"/>
          </a:xfrm>
          <a:prstGeom prst="rect">
            <a:avLst/>
          </a:prstGeom>
        </p:spPr>
      </p:pic>
      <p:sp>
        <p:nvSpPr>
          <p:cNvPr id="66" name="TextBox 14">
            <a:extLst>
              <a:ext uri="{FF2B5EF4-FFF2-40B4-BE49-F238E27FC236}">
                <a16:creationId xmlns:a16="http://schemas.microsoft.com/office/drawing/2014/main" id="{52AF2B88-0CCC-2B0F-EAEC-C1175B06FC65}"/>
              </a:ext>
            </a:extLst>
          </p:cNvPr>
          <p:cNvSpPr txBox="1"/>
          <p:nvPr/>
        </p:nvSpPr>
        <p:spPr>
          <a:xfrm>
            <a:off x="3260114" y="4314441"/>
            <a:ext cx="2621142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Graph-Based Database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06F038A-5346-40CE-59C0-4555F296BF03}"/>
              </a:ext>
            </a:extLst>
          </p:cNvPr>
          <p:cNvSpPr/>
          <p:nvPr/>
        </p:nvSpPr>
        <p:spPr>
          <a:xfrm>
            <a:off x="541555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B2CDF31-4871-A80A-0E1E-0B8414D70735}"/>
              </a:ext>
            </a:extLst>
          </p:cNvPr>
          <p:cNvGrpSpPr/>
          <p:nvPr/>
        </p:nvGrpSpPr>
        <p:grpSpPr>
          <a:xfrm>
            <a:off x="1220135" y="4911476"/>
            <a:ext cx="621798" cy="790223"/>
            <a:chOff x="8101542" y="2369948"/>
            <a:chExt cx="446556" cy="576202"/>
          </a:xfrm>
        </p:grpSpPr>
        <p:pic>
          <p:nvPicPr>
            <p:cNvPr id="71" name="Graphic 3" descr="Germ with solid fill">
              <a:extLst>
                <a:ext uri="{FF2B5EF4-FFF2-40B4-BE49-F238E27FC236}">
                  <a16:creationId xmlns:a16="http://schemas.microsoft.com/office/drawing/2014/main" id="{76904C32-C8C1-A0C0-6747-253A0C723F0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38993" y="2486396"/>
              <a:ext cx="137848" cy="137848"/>
            </a:xfrm>
            <a:prstGeom prst="rect">
              <a:avLst/>
            </a:prstGeom>
          </p:spPr>
        </p:pic>
        <p:pic>
          <p:nvPicPr>
            <p:cNvPr id="72" name="Graphic 4" descr="Germ with solid fill">
              <a:extLst>
                <a:ext uri="{FF2B5EF4-FFF2-40B4-BE49-F238E27FC236}">
                  <a16:creationId xmlns:a16="http://schemas.microsoft.com/office/drawing/2014/main" id="{436C1D47-1707-D83A-DCE0-382B35F0E0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39386" y="2762008"/>
              <a:ext cx="136800" cy="136800"/>
            </a:xfrm>
            <a:prstGeom prst="rect">
              <a:avLst/>
            </a:prstGeom>
          </p:spPr>
        </p:pic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83F20AF-E751-5335-2E58-4253A41FAB1D}"/>
                </a:ext>
              </a:extLst>
            </p:cNvPr>
            <p:cNvSpPr/>
            <p:nvPr/>
          </p:nvSpPr>
          <p:spPr>
            <a:xfrm>
              <a:off x="8101542" y="2369948"/>
              <a:ext cx="446556" cy="576202"/>
            </a:xfrm>
            <a:custGeom>
              <a:avLst/>
              <a:gdLst>
                <a:gd name="connsiteX0" fmla="*/ 403342 w 446556"/>
                <a:gd name="connsiteY0" fmla="*/ 532987 h 576202"/>
                <a:gd name="connsiteX1" fmla="*/ 43215 w 446556"/>
                <a:gd name="connsiteY1" fmla="*/ 532987 h 576202"/>
                <a:gd name="connsiteX2" fmla="*/ 43215 w 446556"/>
                <a:gd name="connsiteY2" fmla="*/ 86430 h 576202"/>
                <a:gd name="connsiteX3" fmla="*/ 122443 w 446556"/>
                <a:gd name="connsiteY3" fmla="*/ 86430 h 576202"/>
                <a:gd name="connsiteX4" fmla="*/ 122443 w 446556"/>
                <a:gd name="connsiteY4" fmla="*/ 129646 h 576202"/>
                <a:gd name="connsiteX5" fmla="*/ 324114 w 446556"/>
                <a:gd name="connsiteY5" fmla="*/ 129646 h 576202"/>
                <a:gd name="connsiteX6" fmla="*/ 324114 w 446556"/>
                <a:gd name="connsiteY6" fmla="*/ 86430 h 576202"/>
                <a:gd name="connsiteX7" fmla="*/ 403342 w 446556"/>
                <a:gd name="connsiteY7" fmla="*/ 86430 h 576202"/>
                <a:gd name="connsiteX8" fmla="*/ 223278 w 446556"/>
                <a:gd name="connsiteY8" fmla="*/ 28810 h 576202"/>
                <a:gd name="connsiteX9" fmla="*/ 244886 w 446556"/>
                <a:gd name="connsiteY9" fmla="*/ 50418 h 576202"/>
                <a:gd name="connsiteX10" fmla="*/ 223278 w 446556"/>
                <a:gd name="connsiteY10" fmla="*/ 72025 h 576202"/>
                <a:gd name="connsiteX11" fmla="*/ 201671 w 446556"/>
                <a:gd name="connsiteY11" fmla="*/ 50418 h 576202"/>
                <a:gd name="connsiteX12" fmla="*/ 222567 w 446556"/>
                <a:gd name="connsiteY12" fmla="*/ 28810 h 576202"/>
                <a:gd name="connsiteX13" fmla="*/ 223278 w 446556"/>
                <a:gd name="connsiteY13" fmla="*/ 28810 h 576202"/>
                <a:gd name="connsiteX14" fmla="*/ 417747 w 446556"/>
                <a:gd name="connsiteY14" fmla="*/ 43215 h 576202"/>
                <a:gd name="connsiteX15" fmla="*/ 295304 w 446556"/>
                <a:gd name="connsiteY15" fmla="*/ 43215 h 576202"/>
                <a:gd name="connsiteX16" fmla="*/ 295304 w 446556"/>
                <a:gd name="connsiteY16" fmla="*/ 28810 h 576202"/>
                <a:gd name="connsiteX17" fmla="*/ 266494 w 446556"/>
                <a:gd name="connsiteY17" fmla="*/ 0 h 576202"/>
                <a:gd name="connsiteX18" fmla="*/ 180063 w 446556"/>
                <a:gd name="connsiteY18" fmla="*/ 0 h 576202"/>
                <a:gd name="connsiteX19" fmla="*/ 151253 w 446556"/>
                <a:gd name="connsiteY19" fmla="*/ 28810 h 576202"/>
                <a:gd name="connsiteX20" fmla="*/ 151253 w 446556"/>
                <a:gd name="connsiteY20" fmla="*/ 43215 h 576202"/>
                <a:gd name="connsiteX21" fmla="*/ 28810 w 446556"/>
                <a:gd name="connsiteY21" fmla="*/ 43215 h 576202"/>
                <a:gd name="connsiteX22" fmla="*/ 0 w 446556"/>
                <a:gd name="connsiteY22" fmla="*/ 72025 h 576202"/>
                <a:gd name="connsiteX23" fmla="*/ 0 w 446556"/>
                <a:gd name="connsiteY23" fmla="*/ 547392 h 576202"/>
                <a:gd name="connsiteX24" fmla="*/ 28810 w 446556"/>
                <a:gd name="connsiteY24" fmla="*/ 576203 h 576202"/>
                <a:gd name="connsiteX25" fmla="*/ 417747 w 446556"/>
                <a:gd name="connsiteY25" fmla="*/ 576203 h 576202"/>
                <a:gd name="connsiteX26" fmla="*/ 446557 w 446556"/>
                <a:gd name="connsiteY26" fmla="*/ 547392 h 576202"/>
                <a:gd name="connsiteX27" fmla="*/ 446557 w 446556"/>
                <a:gd name="connsiteY27" fmla="*/ 72025 h 576202"/>
                <a:gd name="connsiteX28" fmla="*/ 417747 w 446556"/>
                <a:gd name="connsiteY28" fmla="*/ 43215 h 57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6556" h="576202">
                  <a:moveTo>
                    <a:pt x="403342" y="532987"/>
                  </a:moveTo>
                  <a:lnTo>
                    <a:pt x="43215" y="532987"/>
                  </a:lnTo>
                  <a:lnTo>
                    <a:pt x="43215" y="86430"/>
                  </a:lnTo>
                  <a:lnTo>
                    <a:pt x="122443" y="86430"/>
                  </a:lnTo>
                  <a:lnTo>
                    <a:pt x="122443" y="129646"/>
                  </a:lnTo>
                  <a:lnTo>
                    <a:pt x="324114" y="129646"/>
                  </a:lnTo>
                  <a:lnTo>
                    <a:pt x="324114" y="86430"/>
                  </a:lnTo>
                  <a:lnTo>
                    <a:pt x="403342" y="86430"/>
                  </a:lnTo>
                  <a:close/>
                  <a:moveTo>
                    <a:pt x="223278" y="28810"/>
                  </a:moveTo>
                  <a:cubicBezTo>
                    <a:pt x="235212" y="28810"/>
                    <a:pt x="244886" y="38484"/>
                    <a:pt x="244886" y="50418"/>
                  </a:cubicBezTo>
                  <a:cubicBezTo>
                    <a:pt x="244886" y="62352"/>
                    <a:pt x="235212" y="72025"/>
                    <a:pt x="223278" y="72025"/>
                  </a:cubicBezTo>
                  <a:cubicBezTo>
                    <a:pt x="211345" y="72025"/>
                    <a:pt x="201671" y="62352"/>
                    <a:pt x="201671" y="50418"/>
                  </a:cubicBezTo>
                  <a:cubicBezTo>
                    <a:pt x="201474" y="38680"/>
                    <a:pt x="210830" y="29007"/>
                    <a:pt x="222567" y="28810"/>
                  </a:cubicBezTo>
                  <a:cubicBezTo>
                    <a:pt x="222804" y="28806"/>
                    <a:pt x="223042" y="28806"/>
                    <a:pt x="223278" y="28810"/>
                  </a:cubicBezTo>
                  <a:close/>
                  <a:moveTo>
                    <a:pt x="417747" y="43215"/>
                  </a:moveTo>
                  <a:lnTo>
                    <a:pt x="295304" y="43215"/>
                  </a:lnTo>
                  <a:lnTo>
                    <a:pt x="295304" y="28810"/>
                  </a:lnTo>
                  <a:cubicBezTo>
                    <a:pt x="295304" y="12899"/>
                    <a:pt x="282405" y="0"/>
                    <a:pt x="266494" y="0"/>
                  </a:cubicBezTo>
                  <a:lnTo>
                    <a:pt x="180063" y="0"/>
                  </a:lnTo>
                  <a:cubicBezTo>
                    <a:pt x="164152" y="0"/>
                    <a:pt x="151253" y="12899"/>
                    <a:pt x="151253" y="28810"/>
                  </a:cubicBezTo>
                  <a:lnTo>
                    <a:pt x="151253" y="43215"/>
                  </a:lnTo>
                  <a:lnTo>
                    <a:pt x="28810" y="43215"/>
                  </a:lnTo>
                  <a:cubicBezTo>
                    <a:pt x="12899" y="43215"/>
                    <a:pt x="0" y="56114"/>
                    <a:pt x="0" y="72025"/>
                  </a:cubicBezTo>
                  <a:lnTo>
                    <a:pt x="0" y="547392"/>
                  </a:lnTo>
                  <a:cubicBezTo>
                    <a:pt x="0" y="563304"/>
                    <a:pt x="12899" y="576203"/>
                    <a:pt x="28810" y="576203"/>
                  </a:cubicBezTo>
                  <a:lnTo>
                    <a:pt x="417747" y="576203"/>
                  </a:lnTo>
                  <a:cubicBezTo>
                    <a:pt x="433658" y="576203"/>
                    <a:pt x="446557" y="563304"/>
                    <a:pt x="446557" y="547392"/>
                  </a:cubicBezTo>
                  <a:lnTo>
                    <a:pt x="446557" y="72025"/>
                  </a:lnTo>
                  <a:cubicBezTo>
                    <a:pt x="446557" y="56114"/>
                    <a:pt x="433658" y="43215"/>
                    <a:pt x="417747" y="43215"/>
                  </a:cubicBez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015F1E36-6902-119D-7D1B-DD3CF6B9DE82}"/>
                </a:ext>
              </a:extLst>
            </p:cNvPr>
            <p:cNvSpPr/>
            <p:nvPr/>
          </p:nvSpPr>
          <p:spPr>
            <a:xfrm>
              <a:off x="8193064" y="2526293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7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7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2538366-1E60-2AAB-F1A2-6B6CD0FCCBB9}"/>
                </a:ext>
              </a:extLst>
            </p:cNvPr>
            <p:cNvSpPr/>
            <p:nvPr/>
          </p:nvSpPr>
          <p:spPr>
            <a:xfrm>
              <a:off x="8193064" y="2785584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6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6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pic>
          <p:nvPicPr>
            <p:cNvPr id="76" name="Graphic 8" descr="Close with solid fill">
              <a:extLst>
                <a:ext uri="{FF2B5EF4-FFF2-40B4-BE49-F238E27FC236}">
                  <a16:creationId xmlns:a16="http://schemas.microsoft.com/office/drawing/2014/main" id="{F342D656-F370-6E20-086B-14502E59442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92670" y="2646181"/>
              <a:ext cx="97200" cy="97200"/>
            </a:xfrm>
            <a:prstGeom prst="rect">
              <a:avLst/>
            </a:prstGeom>
          </p:spPr>
        </p:pic>
        <p:pic>
          <p:nvPicPr>
            <p:cNvPr id="77" name="Graphic 9" descr="Germ with solid fill">
              <a:extLst>
                <a:ext uri="{FF2B5EF4-FFF2-40B4-BE49-F238E27FC236}">
                  <a16:creationId xmlns:a16="http://schemas.microsoft.com/office/drawing/2014/main" id="{73684EF0-0A01-C90F-AEC0-1613E02729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39386" y="2627196"/>
              <a:ext cx="136800" cy="136800"/>
            </a:xfrm>
            <a:prstGeom prst="rect">
              <a:avLst/>
            </a:prstGeom>
          </p:spPr>
        </p:pic>
      </p:grpSp>
      <p:sp>
        <p:nvSpPr>
          <p:cNvPr id="69" name="TextBox 10">
            <a:extLst>
              <a:ext uri="{FF2B5EF4-FFF2-40B4-BE49-F238E27FC236}">
                <a16:creationId xmlns:a16="http://schemas.microsoft.com/office/drawing/2014/main" id="{01FFCCA6-939F-E4DE-1C7D-B8CB8AFDBBD3}"/>
              </a:ext>
            </a:extLst>
          </p:cNvPr>
          <p:cNvSpPr txBox="1"/>
          <p:nvPr/>
        </p:nvSpPr>
        <p:spPr>
          <a:xfrm>
            <a:off x="414905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K-Mer Lookup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E2D2797-D890-DEFE-0511-B2E66A2678CA}"/>
              </a:ext>
            </a:extLst>
          </p:cNvPr>
          <p:cNvSpPr/>
          <p:nvPr/>
        </p:nvSpPr>
        <p:spPr>
          <a:xfrm>
            <a:off x="6483372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sp>
        <p:nvSpPr>
          <p:cNvPr id="121" name="TextBox 10">
            <a:extLst>
              <a:ext uri="{FF2B5EF4-FFF2-40B4-BE49-F238E27FC236}">
                <a16:creationId xmlns:a16="http://schemas.microsoft.com/office/drawing/2014/main" id="{4860F0D7-CA91-9620-03E7-D54AF3EE758F}"/>
              </a:ext>
            </a:extLst>
          </p:cNvPr>
          <p:cNvSpPr txBox="1"/>
          <p:nvPr/>
        </p:nvSpPr>
        <p:spPr>
          <a:xfrm>
            <a:off x="6356722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Read Mapping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8385087B-AB90-F695-CEF2-842A03F799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2195" y="4991553"/>
            <a:ext cx="1706508" cy="664640"/>
          </a:xfrm>
          <a:prstGeom prst="rect">
            <a:avLst/>
          </a:prstGeom>
        </p:spPr>
      </p:pic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CF29E5E-4CE3-4E60-AB2D-9EB0BF561193}"/>
              </a:ext>
            </a:extLst>
          </p:cNvPr>
          <p:cNvCxnSpPr>
            <a:cxnSpLocks/>
            <a:stCxn id="4" idx="3"/>
            <a:endCxn id="29" idx="1"/>
          </p:cNvCxnSpPr>
          <p:nvPr/>
        </p:nvCxnSpPr>
        <p:spPr>
          <a:xfrm flipV="1">
            <a:off x="4018485" y="2151560"/>
            <a:ext cx="886643" cy="327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68F59952-DDF9-F34A-0E49-0B1C6D0483F2}"/>
              </a:ext>
            </a:extLst>
          </p:cNvPr>
          <p:cNvCxnSpPr>
            <a:cxnSpLocks/>
          </p:cNvCxnSpPr>
          <p:nvPr/>
        </p:nvCxnSpPr>
        <p:spPr>
          <a:xfrm>
            <a:off x="5255732" y="3307946"/>
            <a:ext cx="0" cy="402405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4EBE53E4-5F3F-1640-8C9F-220129DF88DC}"/>
              </a:ext>
            </a:extLst>
          </p:cNvPr>
          <p:cNvGrpSpPr/>
          <p:nvPr/>
        </p:nvGrpSpPr>
        <p:grpSpPr>
          <a:xfrm>
            <a:off x="4696932" y="794590"/>
            <a:ext cx="558800" cy="584775"/>
            <a:chOff x="661335" y="1262381"/>
            <a:chExt cx="558800" cy="5847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5F3799F-1732-AA3E-5B7F-4FE4CE041632}"/>
                </a:ext>
              </a:extLst>
            </p:cNvPr>
            <p:cNvSpPr/>
            <p:nvPr/>
          </p:nvSpPr>
          <p:spPr>
            <a:xfrm>
              <a:off x="787400" y="1384300"/>
              <a:ext cx="304478" cy="3660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9C8524-8DA4-1BE3-8F59-9DE4E30B5192}"/>
                </a:ext>
              </a:extLst>
            </p:cNvPr>
            <p:cNvSpPr txBox="1"/>
            <p:nvPr/>
          </p:nvSpPr>
          <p:spPr>
            <a:xfrm>
              <a:off x="661335" y="1262381"/>
              <a:ext cx="558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4472C4"/>
                  </a:solidFill>
                </a:rPr>
                <a:t>❶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70E80B-AF95-D04B-A387-D6257AB49E51}"/>
              </a:ext>
            </a:extLst>
          </p:cNvPr>
          <p:cNvGrpSpPr/>
          <p:nvPr/>
        </p:nvGrpSpPr>
        <p:grpSpPr>
          <a:xfrm>
            <a:off x="3193762" y="3528463"/>
            <a:ext cx="506750" cy="584775"/>
            <a:chOff x="414906" y="2254006"/>
            <a:chExt cx="506750" cy="5847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96F41B8-71E6-6A0B-B859-2355C25D748C}"/>
                </a:ext>
              </a:extLst>
            </p:cNvPr>
            <p:cNvSpPr/>
            <p:nvPr/>
          </p:nvSpPr>
          <p:spPr>
            <a:xfrm>
              <a:off x="541555" y="2367335"/>
              <a:ext cx="245845" cy="3700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AAD1B6-BB87-1947-9053-7DE98EB78809}"/>
                </a:ext>
              </a:extLst>
            </p:cNvPr>
            <p:cNvSpPr txBox="1"/>
            <p:nvPr/>
          </p:nvSpPr>
          <p:spPr>
            <a:xfrm>
              <a:off x="414906" y="2254006"/>
              <a:ext cx="5067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33817C"/>
                  </a:solidFill>
                </a:rPr>
                <a:t>❷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122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6" grpId="0" animBg="1"/>
      <p:bldP spid="66" grpId="0"/>
      <p:bldP spid="67" grpId="0" animBg="1"/>
      <p:bldP spid="69" grpId="0"/>
      <p:bldP spid="120" grpId="0" animBg="1"/>
      <p:bldP spid="1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608F-F0AC-A948-B171-F1FCCE1C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DNA Under Electron Microscope</a:t>
            </a:r>
          </a:p>
        </p:txBody>
      </p:sp>
      <p:pic>
        <p:nvPicPr>
          <p:cNvPr id="4" name="Picture 4" descr="Image result for human dna under a microscope">
            <a:extLst>
              <a:ext uri="{FF2B5EF4-FFF2-40B4-BE49-F238E27FC236}">
                <a16:creationId xmlns:a16="http://schemas.microsoft.com/office/drawing/2014/main" id="{677FC845-4C83-6542-9DD5-941A5F9C3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5"/>
          <a:stretch/>
        </p:blipFill>
        <p:spPr bwMode="auto">
          <a:xfrm>
            <a:off x="2488490" y="957129"/>
            <a:ext cx="6350710" cy="352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human dna under a microscope">
            <a:extLst>
              <a:ext uri="{FF2B5EF4-FFF2-40B4-BE49-F238E27FC236}">
                <a16:creationId xmlns:a16="http://schemas.microsoft.com/office/drawing/2014/main" id="{824327C2-0BD1-3E4F-A961-5CC5B342D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41718"/>
            <a:ext cx="5738608" cy="250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4AE2EEE-003F-A847-A046-D8F3B5822005}"/>
              </a:ext>
            </a:extLst>
          </p:cNvPr>
          <p:cNvSpPr/>
          <p:nvPr/>
        </p:nvSpPr>
        <p:spPr>
          <a:xfrm>
            <a:off x="6003108" y="5535752"/>
            <a:ext cx="308788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human chromosome #12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HeLa cell</a:t>
            </a:r>
          </a:p>
        </p:txBody>
      </p:sp>
    </p:spTree>
    <p:extLst>
      <p:ext uri="{BB962C8B-B14F-4D97-AF65-F5344CB8AC3E}">
        <p14:creationId xmlns:p14="http://schemas.microsoft.com/office/powerpoint/2010/main" val="1146713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6B347-AE58-A035-7A1F-F2E56EF47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B5CE5-DC56-CE46-E2AC-3E3A54B1B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Data Structures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9B6C02-F2AE-375A-57D5-5309BD251832}"/>
              </a:ext>
            </a:extLst>
          </p:cNvPr>
          <p:cNvSpPr/>
          <p:nvPr/>
        </p:nvSpPr>
        <p:spPr>
          <a:xfrm>
            <a:off x="1814599" y="1008103"/>
            <a:ext cx="2203886" cy="2287568"/>
          </a:xfrm>
          <a:prstGeom prst="roundRect">
            <a:avLst>
              <a:gd name="adj" fmla="val 10183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</a:rPr>
              <a:t>Read Set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B43F7C-F353-593A-BACD-783A6329F742}"/>
              </a:ext>
            </a:extLst>
          </p:cNvPr>
          <p:cNvSpPr/>
          <p:nvPr/>
        </p:nvSpPr>
        <p:spPr>
          <a:xfrm>
            <a:off x="2060319" y="1652612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F9057F-14B9-6D99-4BF3-20F4C13F2BA0}"/>
              </a:ext>
            </a:extLst>
          </p:cNvPr>
          <p:cNvSpPr/>
          <p:nvPr/>
        </p:nvSpPr>
        <p:spPr>
          <a:xfrm>
            <a:off x="2060320" y="205860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3FDE49-5789-6DCC-61D2-41338A42313A}"/>
              </a:ext>
            </a:extLst>
          </p:cNvPr>
          <p:cNvSpPr/>
          <p:nvPr/>
        </p:nvSpPr>
        <p:spPr>
          <a:xfrm>
            <a:off x="2060319" y="2870593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CF226-A641-A0C8-D54B-3CDA0DE7AD42}"/>
              </a:ext>
            </a:extLst>
          </p:cNvPr>
          <p:cNvSpPr/>
          <p:nvPr/>
        </p:nvSpPr>
        <p:spPr>
          <a:xfrm>
            <a:off x="2060320" y="2464600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CF344D3-F5FB-A677-CB05-26BBADABBA97}"/>
              </a:ext>
            </a:extLst>
          </p:cNvPr>
          <p:cNvSpPr/>
          <p:nvPr/>
        </p:nvSpPr>
        <p:spPr>
          <a:xfrm>
            <a:off x="4905128" y="1008102"/>
            <a:ext cx="2409813" cy="2286915"/>
          </a:xfrm>
          <a:prstGeom prst="roundRect">
            <a:avLst>
              <a:gd name="adj" fmla="val 10183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orbel" panose="020B0503020204020204" pitchFamily="34" charset="0"/>
              </a:rPr>
              <a:t>Input Query Preparation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1B41CDA-DE46-A23C-9428-59E6F734047C}"/>
              </a:ext>
            </a:extLst>
          </p:cNvPr>
          <p:cNvSpPr/>
          <p:nvPr/>
        </p:nvSpPr>
        <p:spPr>
          <a:xfrm>
            <a:off x="5236682" y="184715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7BAA00F-4A69-54C6-1A88-7070AB1D66C9}"/>
              </a:ext>
            </a:extLst>
          </p:cNvPr>
          <p:cNvSpPr/>
          <p:nvPr/>
        </p:nvSpPr>
        <p:spPr>
          <a:xfrm>
            <a:off x="5312883" y="2147535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CCBA730-8763-F5F0-2AA3-91E27F501DCA}"/>
              </a:ext>
            </a:extLst>
          </p:cNvPr>
          <p:cNvSpPr/>
          <p:nvPr/>
        </p:nvSpPr>
        <p:spPr>
          <a:xfrm>
            <a:off x="5466358" y="2429770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863DB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6D7007-68B4-CE2B-F8F2-1CDD40A312F8}"/>
              </a:ext>
            </a:extLst>
          </p:cNvPr>
          <p:cNvSpPr/>
          <p:nvPr/>
        </p:nvSpPr>
        <p:spPr>
          <a:xfrm>
            <a:off x="5624672" y="2712006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E4FD6F-FAAA-2A64-AAF3-C0130449AF58}"/>
              </a:ext>
            </a:extLst>
          </p:cNvPr>
          <p:cNvSpPr txBox="1"/>
          <p:nvPr/>
        </p:nvSpPr>
        <p:spPr>
          <a:xfrm>
            <a:off x="6064537" y="2697436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A6A0A3-6B4F-8BE4-D9E7-59A112463F0E}"/>
              </a:ext>
            </a:extLst>
          </p:cNvPr>
          <p:cNvSpPr txBox="1"/>
          <p:nvPr/>
        </p:nvSpPr>
        <p:spPr>
          <a:xfrm>
            <a:off x="2682117" y="2822829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64B539B0-78D8-8ECE-A7D6-3C96FDE062E6}"/>
              </a:ext>
            </a:extLst>
          </p:cNvPr>
          <p:cNvSpPr/>
          <p:nvPr/>
        </p:nvSpPr>
        <p:spPr>
          <a:xfrm>
            <a:off x="190500" y="3710351"/>
            <a:ext cx="8750300" cy="2576150"/>
          </a:xfrm>
          <a:prstGeom prst="roundRect">
            <a:avLst>
              <a:gd name="adj" fmla="val 7759"/>
            </a:avLst>
          </a:prstGeom>
          <a:solidFill>
            <a:srgbClr val="ACDBCD">
              <a:alpha val="38039"/>
            </a:srgbClr>
          </a:solidFill>
          <a:ln w="38100">
            <a:solidFill>
              <a:srgbClr val="3381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33817C"/>
                </a:solidFill>
                <a:effectLst/>
                <a:uLnTx/>
                <a:uFillTx/>
                <a:latin typeface="Corbel" panose="020B0503020204020204" pitchFamily="34" charset="0"/>
              </a:rPr>
              <a:t>Graph Query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56CE561-094F-402F-9530-27886C4197D6}"/>
              </a:ext>
            </a:extLst>
          </p:cNvPr>
          <p:cNvSpPr/>
          <p:nvPr/>
        </p:nvSpPr>
        <p:spPr>
          <a:xfrm>
            <a:off x="541555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76795D4-B94D-59BB-F065-0A0B6735D0B7}"/>
              </a:ext>
            </a:extLst>
          </p:cNvPr>
          <p:cNvGrpSpPr/>
          <p:nvPr/>
        </p:nvGrpSpPr>
        <p:grpSpPr>
          <a:xfrm>
            <a:off x="1220135" y="4911476"/>
            <a:ext cx="621798" cy="790223"/>
            <a:chOff x="8101542" y="2369948"/>
            <a:chExt cx="446556" cy="576202"/>
          </a:xfrm>
        </p:grpSpPr>
        <p:pic>
          <p:nvPicPr>
            <p:cNvPr id="71" name="Graphic 3" descr="Germ with solid fill">
              <a:extLst>
                <a:ext uri="{FF2B5EF4-FFF2-40B4-BE49-F238E27FC236}">
                  <a16:creationId xmlns:a16="http://schemas.microsoft.com/office/drawing/2014/main" id="{5684068F-AD26-901A-8B6F-C8DB16AFC5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338993" y="2486396"/>
              <a:ext cx="137848" cy="137848"/>
            </a:xfrm>
            <a:prstGeom prst="rect">
              <a:avLst/>
            </a:prstGeom>
          </p:spPr>
        </p:pic>
        <p:pic>
          <p:nvPicPr>
            <p:cNvPr id="72" name="Graphic 4" descr="Germ with solid fill">
              <a:extLst>
                <a:ext uri="{FF2B5EF4-FFF2-40B4-BE49-F238E27FC236}">
                  <a16:creationId xmlns:a16="http://schemas.microsoft.com/office/drawing/2014/main" id="{9B895051-D92B-CD6A-D016-D570A9313C3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39386" y="2762008"/>
              <a:ext cx="136800" cy="136800"/>
            </a:xfrm>
            <a:prstGeom prst="rect">
              <a:avLst/>
            </a:prstGeom>
          </p:spPr>
        </p:pic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498D0C7-D66E-C6E9-1FE8-EF8F2C21EFC8}"/>
                </a:ext>
              </a:extLst>
            </p:cNvPr>
            <p:cNvSpPr/>
            <p:nvPr/>
          </p:nvSpPr>
          <p:spPr>
            <a:xfrm>
              <a:off x="8101542" y="2369948"/>
              <a:ext cx="446556" cy="576202"/>
            </a:xfrm>
            <a:custGeom>
              <a:avLst/>
              <a:gdLst>
                <a:gd name="connsiteX0" fmla="*/ 403342 w 446556"/>
                <a:gd name="connsiteY0" fmla="*/ 532987 h 576202"/>
                <a:gd name="connsiteX1" fmla="*/ 43215 w 446556"/>
                <a:gd name="connsiteY1" fmla="*/ 532987 h 576202"/>
                <a:gd name="connsiteX2" fmla="*/ 43215 w 446556"/>
                <a:gd name="connsiteY2" fmla="*/ 86430 h 576202"/>
                <a:gd name="connsiteX3" fmla="*/ 122443 w 446556"/>
                <a:gd name="connsiteY3" fmla="*/ 86430 h 576202"/>
                <a:gd name="connsiteX4" fmla="*/ 122443 w 446556"/>
                <a:gd name="connsiteY4" fmla="*/ 129646 h 576202"/>
                <a:gd name="connsiteX5" fmla="*/ 324114 w 446556"/>
                <a:gd name="connsiteY5" fmla="*/ 129646 h 576202"/>
                <a:gd name="connsiteX6" fmla="*/ 324114 w 446556"/>
                <a:gd name="connsiteY6" fmla="*/ 86430 h 576202"/>
                <a:gd name="connsiteX7" fmla="*/ 403342 w 446556"/>
                <a:gd name="connsiteY7" fmla="*/ 86430 h 576202"/>
                <a:gd name="connsiteX8" fmla="*/ 223278 w 446556"/>
                <a:gd name="connsiteY8" fmla="*/ 28810 h 576202"/>
                <a:gd name="connsiteX9" fmla="*/ 244886 w 446556"/>
                <a:gd name="connsiteY9" fmla="*/ 50418 h 576202"/>
                <a:gd name="connsiteX10" fmla="*/ 223278 w 446556"/>
                <a:gd name="connsiteY10" fmla="*/ 72025 h 576202"/>
                <a:gd name="connsiteX11" fmla="*/ 201671 w 446556"/>
                <a:gd name="connsiteY11" fmla="*/ 50418 h 576202"/>
                <a:gd name="connsiteX12" fmla="*/ 222567 w 446556"/>
                <a:gd name="connsiteY12" fmla="*/ 28810 h 576202"/>
                <a:gd name="connsiteX13" fmla="*/ 223278 w 446556"/>
                <a:gd name="connsiteY13" fmla="*/ 28810 h 576202"/>
                <a:gd name="connsiteX14" fmla="*/ 417747 w 446556"/>
                <a:gd name="connsiteY14" fmla="*/ 43215 h 576202"/>
                <a:gd name="connsiteX15" fmla="*/ 295304 w 446556"/>
                <a:gd name="connsiteY15" fmla="*/ 43215 h 576202"/>
                <a:gd name="connsiteX16" fmla="*/ 295304 w 446556"/>
                <a:gd name="connsiteY16" fmla="*/ 28810 h 576202"/>
                <a:gd name="connsiteX17" fmla="*/ 266494 w 446556"/>
                <a:gd name="connsiteY17" fmla="*/ 0 h 576202"/>
                <a:gd name="connsiteX18" fmla="*/ 180063 w 446556"/>
                <a:gd name="connsiteY18" fmla="*/ 0 h 576202"/>
                <a:gd name="connsiteX19" fmla="*/ 151253 w 446556"/>
                <a:gd name="connsiteY19" fmla="*/ 28810 h 576202"/>
                <a:gd name="connsiteX20" fmla="*/ 151253 w 446556"/>
                <a:gd name="connsiteY20" fmla="*/ 43215 h 576202"/>
                <a:gd name="connsiteX21" fmla="*/ 28810 w 446556"/>
                <a:gd name="connsiteY21" fmla="*/ 43215 h 576202"/>
                <a:gd name="connsiteX22" fmla="*/ 0 w 446556"/>
                <a:gd name="connsiteY22" fmla="*/ 72025 h 576202"/>
                <a:gd name="connsiteX23" fmla="*/ 0 w 446556"/>
                <a:gd name="connsiteY23" fmla="*/ 547392 h 576202"/>
                <a:gd name="connsiteX24" fmla="*/ 28810 w 446556"/>
                <a:gd name="connsiteY24" fmla="*/ 576203 h 576202"/>
                <a:gd name="connsiteX25" fmla="*/ 417747 w 446556"/>
                <a:gd name="connsiteY25" fmla="*/ 576203 h 576202"/>
                <a:gd name="connsiteX26" fmla="*/ 446557 w 446556"/>
                <a:gd name="connsiteY26" fmla="*/ 547392 h 576202"/>
                <a:gd name="connsiteX27" fmla="*/ 446557 w 446556"/>
                <a:gd name="connsiteY27" fmla="*/ 72025 h 576202"/>
                <a:gd name="connsiteX28" fmla="*/ 417747 w 446556"/>
                <a:gd name="connsiteY28" fmla="*/ 43215 h 57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6556" h="576202">
                  <a:moveTo>
                    <a:pt x="403342" y="532987"/>
                  </a:moveTo>
                  <a:lnTo>
                    <a:pt x="43215" y="532987"/>
                  </a:lnTo>
                  <a:lnTo>
                    <a:pt x="43215" y="86430"/>
                  </a:lnTo>
                  <a:lnTo>
                    <a:pt x="122443" y="86430"/>
                  </a:lnTo>
                  <a:lnTo>
                    <a:pt x="122443" y="129646"/>
                  </a:lnTo>
                  <a:lnTo>
                    <a:pt x="324114" y="129646"/>
                  </a:lnTo>
                  <a:lnTo>
                    <a:pt x="324114" y="86430"/>
                  </a:lnTo>
                  <a:lnTo>
                    <a:pt x="403342" y="86430"/>
                  </a:lnTo>
                  <a:close/>
                  <a:moveTo>
                    <a:pt x="223278" y="28810"/>
                  </a:moveTo>
                  <a:cubicBezTo>
                    <a:pt x="235212" y="28810"/>
                    <a:pt x="244886" y="38484"/>
                    <a:pt x="244886" y="50418"/>
                  </a:cubicBezTo>
                  <a:cubicBezTo>
                    <a:pt x="244886" y="62352"/>
                    <a:pt x="235212" y="72025"/>
                    <a:pt x="223278" y="72025"/>
                  </a:cubicBezTo>
                  <a:cubicBezTo>
                    <a:pt x="211345" y="72025"/>
                    <a:pt x="201671" y="62352"/>
                    <a:pt x="201671" y="50418"/>
                  </a:cubicBezTo>
                  <a:cubicBezTo>
                    <a:pt x="201474" y="38680"/>
                    <a:pt x="210830" y="29007"/>
                    <a:pt x="222567" y="28810"/>
                  </a:cubicBezTo>
                  <a:cubicBezTo>
                    <a:pt x="222804" y="28806"/>
                    <a:pt x="223042" y="28806"/>
                    <a:pt x="223278" y="28810"/>
                  </a:cubicBezTo>
                  <a:close/>
                  <a:moveTo>
                    <a:pt x="417747" y="43215"/>
                  </a:moveTo>
                  <a:lnTo>
                    <a:pt x="295304" y="43215"/>
                  </a:lnTo>
                  <a:lnTo>
                    <a:pt x="295304" y="28810"/>
                  </a:lnTo>
                  <a:cubicBezTo>
                    <a:pt x="295304" y="12899"/>
                    <a:pt x="282405" y="0"/>
                    <a:pt x="266494" y="0"/>
                  </a:cubicBezTo>
                  <a:lnTo>
                    <a:pt x="180063" y="0"/>
                  </a:lnTo>
                  <a:cubicBezTo>
                    <a:pt x="164152" y="0"/>
                    <a:pt x="151253" y="12899"/>
                    <a:pt x="151253" y="28810"/>
                  </a:cubicBezTo>
                  <a:lnTo>
                    <a:pt x="151253" y="43215"/>
                  </a:lnTo>
                  <a:lnTo>
                    <a:pt x="28810" y="43215"/>
                  </a:lnTo>
                  <a:cubicBezTo>
                    <a:pt x="12899" y="43215"/>
                    <a:pt x="0" y="56114"/>
                    <a:pt x="0" y="72025"/>
                  </a:cubicBezTo>
                  <a:lnTo>
                    <a:pt x="0" y="547392"/>
                  </a:lnTo>
                  <a:cubicBezTo>
                    <a:pt x="0" y="563304"/>
                    <a:pt x="12899" y="576203"/>
                    <a:pt x="28810" y="576203"/>
                  </a:cubicBezTo>
                  <a:lnTo>
                    <a:pt x="417747" y="576203"/>
                  </a:lnTo>
                  <a:cubicBezTo>
                    <a:pt x="433658" y="576203"/>
                    <a:pt x="446557" y="563304"/>
                    <a:pt x="446557" y="547392"/>
                  </a:cubicBezTo>
                  <a:lnTo>
                    <a:pt x="446557" y="72025"/>
                  </a:lnTo>
                  <a:cubicBezTo>
                    <a:pt x="446557" y="56114"/>
                    <a:pt x="433658" y="43215"/>
                    <a:pt x="417747" y="43215"/>
                  </a:cubicBez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237255C1-E6CD-A850-A1E7-69C56BDC88BB}"/>
                </a:ext>
              </a:extLst>
            </p:cNvPr>
            <p:cNvSpPr/>
            <p:nvPr/>
          </p:nvSpPr>
          <p:spPr>
            <a:xfrm>
              <a:off x="8193064" y="2526293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7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7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2DADD311-9D57-C665-0031-19109DDF228A}"/>
                </a:ext>
              </a:extLst>
            </p:cNvPr>
            <p:cNvSpPr/>
            <p:nvPr/>
          </p:nvSpPr>
          <p:spPr>
            <a:xfrm>
              <a:off x="8193064" y="2785584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6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6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pic>
          <p:nvPicPr>
            <p:cNvPr id="76" name="Graphic 8" descr="Close with solid fill">
              <a:extLst>
                <a:ext uri="{FF2B5EF4-FFF2-40B4-BE49-F238E27FC236}">
                  <a16:creationId xmlns:a16="http://schemas.microsoft.com/office/drawing/2014/main" id="{70E9E09A-4996-E27B-9E1F-C21AA357A7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92670" y="2646181"/>
              <a:ext cx="97200" cy="97200"/>
            </a:xfrm>
            <a:prstGeom prst="rect">
              <a:avLst/>
            </a:prstGeom>
          </p:spPr>
        </p:pic>
        <p:pic>
          <p:nvPicPr>
            <p:cNvPr id="77" name="Graphic 9" descr="Germ with solid fill">
              <a:extLst>
                <a:ext uri="{FF2B5EF4-FFF2-40B4-BE49-F238E27FC236}">
                  <a16:creationId xmlns:a16="http://schemas.microsoft.com/office/drawing/2014/main" id="{5EA126B5-2E1F-907F-741D-FA3616D75B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39386" y="2627196"/>
              <a:ext cx="136800" cy="136800"/>
            </a:xfrm>
            <a:prstGeom prst="rect">
              <a:avLst/>
            </a:prstGeom>
          </p:spPr>
        </p:pic>
      </p:grpSp>
      <p:sp>
        <p:nvSpPr>
          <p:cNvPr id="69" name="TextBox 10">
            <a:extLst>
              <a:ext uri="{FF2B5EF4-FFF2-40B4-BE49-F238E27FC236}">
                <a16:creationId xmlns:a16="http://schemas.microsoft.com/office/drawing/2014/main" id="{A54E5771-1A5F-C9B1-3415-53BAC9B762A2}"/>
              </a:ext>
            </a:extLst>
          </p:cNvPr>
          <p:cNvSpPr txBox="1"/>
          <p:nvPr/>
        </p:nvSpPr>
        <p:spPr>
          <a:xfrm>
            <a:off x="414905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K-Mer Lookup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8A45B239-69B4-7BFD-14BA-D930256E83E9}"/>
              </a:ext>
            </a:extLst>
          </p:cNvPr>
          <p:cNvSpPr/>
          <p:nvPr/>
        </p:nvSpPr>
        <p:spPr>
          <a:xfrm>
            <a:off x="6483372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sp>
        <p:nvSpPr>
          <p:cNvPr id="121" name="TextBox 10">
            <a:extLst>
              <a:ext uri="{FF2B5EF4-FFF2-40B4-BE49-F238E27FC236}">
                <a16:creationId xmlns:a16="http://schemas.microsoft.com/office/drawing/2014/main" id="{5BDF46E7-D77A-54CA-038C-5C152F2973C5}"/>
              </a:ext>
            </a:extLst>
          </p:cNvPr>
          <p:cNvSpPr txBox="1"/>
          <p:nvPr/>
        </p:nvSpPr>
        <p:spPr>
          <a:xfrm>
            <a:off x="6356722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Read Mapping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626EF4E9-E3CD-784E-DB9B-911BD54225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2195" y="4991553"/>
            <a:ext cx="1706508" cy="664640"/>
          </a:xfrm>
          <a:prstGeom prst="rect">
            <a:avLst/>
          </a:prstGeom>
        </p:spPr>
      </p:pic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3BE0E85F-FBBA-F29A-CAC8-5D47481F1927}"/>
              </a:ext>
            </a:extLst>
          </p:cNvPr>
          <p:cNvCxnSpPr>
            <a:cxnSpLocks/>
            <a:stCxn id="4" idx="3"/>
            <a:endCxn id="29" idx="1"/>
          </p:cNvCxnSpPr>
          <p:nvPr/>
        </p:nvCxnSpPr>
        <p:spPr>
          <a:xfrm flipV="1">
            <a:off x="4018485" y="2151560"/>
            <a:ext cx="886643" cy="327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DECF6072-691B-4188-A25F-63398352BB6F}"/>
              </a:ext>
            </a:extLst>
          </p:cNvPr>
          <p:cNvCxnSpPr>
            <a:cxnSpLocks/>
          </p:cNvCxnSpPr>
          <p:nvPr/>
        </p:nvCxnSpPr>
        <p:spPr>
          <a:xfrm>
            <a:off x="5255732" y="3307946"/>
            <a:ext cx="0" cy="402405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50DD7CF0-2A10-CEA5-A51B-603456DE3089}"/>
              </a:ext>
            </a:extLst>
          </p:cNvPr>
          <p:cNvGrpSpPr/>
          <p:nvPr/>
        </p:nvGrpSpPr>
        <p:grpSpPr>
          <a:xfrm>
            <a:off x="4696932" y="794590"/>
            <a:ext cx="558800" cy="584775"/>
            <a:chOff x="661335" y="1262381"/>
            <a:chExt cx="558800" cy="5847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233C0B3-E938-0E2A-C4A0-1F6E6A7475DE}"/>
                </a:ext>
              </a:extLst>
            </p:cNvPr>
            <p:cNvSpPr/>
            <p:nvPr/>
          </p:nvSpPr>
          <p:spPr>
            <a:xfrm>
              <a:off x="787400" y="1384300"/>
              <a:ext cx="304478" cy="3660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A6E982-56F2-4EC7-313C-AC5C4B355539}"/>
                </a:ext>
              </a:extLst>
            </p:cNvPr>
            <p:cNvSpPr txBox="1"/>
            <p:nvPr/>
          </p:nvSpPr>
          <p:spPr>
            <a:xfrm>
              <a:off x="661335" y="1262381"/>
              <a:ext cx="558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4472C4"/>
                  </a:solidFill>
                </a:rPr>
                <a:t>❶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8EE9181-4EED-319F-826C-6782E6A8AAD8}"/>
              </a:ext>
            </a:extLst>
          </p:cNvPr>
          <p:cNvGrpSpPr/>
          <p:nvPr/>
        </p:nvGrpSpPr>
        <p:grpSpPr>
          <a:xfrm>
            <a:off x="3193762" y="3528463"/>
            <a:ext cx="506750" cy="584775"/>
            <a:chOff x="414906" y="2254006"/>
            <a:chExt cx="506750" cy="5847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2DD14CF-0417-751D-7E24-582B1460268A}"/>
                </a:ext>
              </a:extLst>
            </p:cNvPr>
            <p:cNvSpPr/>
            <p:nvPr/>
          </p:nvSpPr>
          <p:spPr>
            <a:xfrm>
              <a:off x="541555" y="2367335"/>
              <a:ext cx="245845" cy="3700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A00368-1184-B725-71C3-FBD1B19070C3}"/>
                </a:ext>
              </a:extLst>
            </p:cNvPr>
            <p:cNvSpPr txBox="1"/>
            <p:nvPr/>
          </p:nvSpPr>
          <p:spPr>
            <a:xfrm>
              <a:off x="414906" y="2254006"/>
              <a:ext cx="5067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33817C"/>
                  </a:solidFill>
                </a:rPr>
                <a:t>❷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AD745BB-25C4-D74B-D8FC-468AF3481717}"/>
              </a:ext>
            </a:extLst>
          </p:cNvPr>
          <p:cNvSpPr/>
          <p:nvPr/>
        </p:nvSpPr>
        <p:spPr>
          <a:xfrm>
            <a:off x="0" y="794591"/>
            <a:ext cx="9052560" cy="5675220"/>
          </a:xfrm>
          <a:prstGeom prst="rect">
            <a:avLst/>
          </a:prstGeom>
          <a:solidFill>
            <a:srgbClr val="FFFFFF">
              <a:alpha val="6745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8C6805-CAD0-ED76-9A46-5A92F9B738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3762" y="4289041"/>
            <a:ext cx="2756475" cy="1774369"/>
          </a:xfrm>
          <a:prstGeom prst="rect">
            <a:avLst/>
          </a:prstGeom>
        </p:spPr>
      </p:pic>
      <p:sp>
        <p:nvSpPr>
          <p:cNvPr id="16" name="TextBox 14">
            <a:extLst>
              <a:ext uri="{FF2B5EF4-FFF2-40B4-BE49-F238E27FC236}">
                <a16:creationId xmlns:a16="http://schemas.microsoft.com/office/drawing/2014/main" id="{76E4FCF9-FED0-9D6C-2234-F973DE68A1FF}"/>
              </a:ext>
            </a:extLst>
          </p:cNvPr>
          <p:cNvSpPr txBox="1"/>
          <p:nvPr/>
        </p:nvSpPr>
        <p:spPr>
          <a:xfrm>
            <a:off x="3260114" y="4314441"/>
            <a:ext cx="2621142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Graph-Based Database</a:t>
            </a:r>
          </a:p>
        </p:txBody>
      </p:sp>
    </p:spTree>
    <p:extLst>
      <p:ext uri="{BB962C8B-B14F-4D97-AF65-F5344CB8AC3E}">
        <p14:creationId xmlns:p14="http://schemas.microsoft.com/office/powerpoint/2010/main" val="4086383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DA627-2038-ED51-D7AE-9D58481BD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Data Structures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A8F6FBF-BC29-DB5D-CD5B-A945E62F8171}"/>
              </a:ext>
            </a:extLst>
          </p:cNvPr>
          <p:cNvSpPr/>
          <p:nvPr/>
        </p:nvSpPr>
        <p:spPr>
          <a:xfrm>
            <a:off x="1810900" y="3310331"/>
            <a:ext cx="6184325" cy="916466"/>
          </a:xfrm>
          <a:prstGeom prst="roundRect">
            <a:avLst>
              <a:gd name="adj" fmla="val 0"/>
            </a:avLst>
          </a:prstGeom>
          <a:solidFill>
            <a:srgbClr val="FBEDD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60000"/>
              </a:lnSpc>
            </a:pP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ACGTAGCTGACT</a:t>
            </a:r>
            <a:r>
              <a:rPr lang="en-GB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ATCCTGAA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GTTCGATCGATGCTAGCTTCTT</a:t>
            </a:r>
            <a:r>
              <a:rPr lang="en-CH" sz="2400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GATAGCTGCGTAGTAGCTAGTCGATTTTCGAAGCTAGTCGTTGC</a:t>
            </a:r>
            <a:r>
              <a:rPr lang="en-CH" sz="2400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TAGTCGAGCCATCAGTCGACTGCCGAT</a:t>
            </a:r>
            <a:r>
              <a:rPr lang="en-CH" sz="2400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CGTAGCG</a:t>
            </a:r>
            <a:r>
              <a:rPr lang="en-GB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ACATCCTGAAAATTGA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CTAGTCTAGTTCGTTTAGGCCAATGCTAGCTAGTC</a:t>
            </a:r>
            <a:r>
              <a:rPr lang="en-CH" sz="24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GATCGTAGGACTGCTA…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AAA23E-73DA-5986-3E02-756B7C1D31D2}"/>
              </a:ext>
            </a:extLst>
          </p:cNvPr>
          <p:cNvSpPr txBox="1"/>
          <p:nvPr/>
        </p:nvSpPr>
        <p:spPr>
          <a:xfrm>
            <a:off x="819143" y="3561785"/>
            <a:ext cx="102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latin typeface="Corbel" panose="020B0503020204020204" pitchFamily="34" charset="0"/>
                <a:cs typeface="Courier New" panose="02070309020205020404" pitchFamily="49" charset="0"/>
              </a:rPr>
              <a:t>Strings</a:t>
            </a:r>
            <a:endParaRPr lang="en-CH" sz="2000" b="1" dirty="0">
              <a:latin typeface="Corbel" panose="020B0503020204020204" pitchFamily="34" charset="0"/>
              <a:cs typeface="Courier New" panose="020703090202050204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DB9C5F-E741-E97C-FFBC-90EB18AFCC13}"/>
              </a:ext>
            </a:extLst>
          </p:cNvPr>
          <p:cNvSpPr txBox="1"/>
          <p:nvPr/>
        </p:nvSpPr>
        <p:spPr>
          <a:xfrm>
            <a:off x="3233745" y="6457889"/>
            <a:ext cx="304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[SSHash, Bioinformatics’22]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B2CD04-C380-44FA-E182-8E3DFC97C35F}"/>
              </a:ext>
            </a:extLst>
          </p:cNvPr>
          <p:cNvSpPr/>
          <p:nvPr/>
        </p:nvSpPr>
        <p:spPr>
          <a:xfrm>
            <a:off x="7243281" y="3348033"/>
            <a:ext cx="626723" cy="213752"/>
          </a:xfrm>
          <a:prstGeom prst="rect">
            <a:avLst/>
          </a:prstGeom>
          <a:solidFill>
            <a:srgbClr val="FBEC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DF696D-8B1D-5ECB-D7C4-26A101C24155}"/>
              </a:ext>
            </a:extLst>
          </p:cNvPr>
          <p:cNvSpPr/>
          <p:nvPr/>
        </p:nvSpPr>
        <p:spPr>
          <a:xfrm>
            <a:off x="1936036" y="3558409"/>
            <a:ext cx="4892369" cy="204552"/>
          </a:xfrm>
          <a:prstGeom prst="rect">
            <a:avLst/>
          </a:prstGeom>
          <a:solidFill>
            <a:srgbClr val="FBEC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74565D-AD8E-94F9-3052-5100DC6529C6}"/>
              </a:ext>
            </a:extLst>
          </p:cNvPr>
          <p:cNvSpPr/>
          <p:nvPr/>
        </p:nvSpPr>
        <p:spPr>
          <a:xfrm>
            <a:off x="1888166" y="3809863"/>
            <a:ext cx="2504245" cy="204191"/>
          </a:xfrm>
          <a:prstGeom prst="rect">
            <a:avLst/>
          </a:prstGeom>
          <a:solidFill>
            <a:srgbClr val="FBEC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03DEF5-5E1C-BC0B-55B0-EB920BE3195A}"/>
              </a:ext>
            </a:extLst>
          </p:cNvPr>
          <p:cNvSpPr/>
          <p:nvPr/>
        </p:nvSpPr>
        <p:spPr>
          <a:xfrm>
            <a:off x="4392411" y="3818616"/>
            <a:ext cx="3477593" cy="240633"/>
          </a:xfrm>
          <a:prstGeom prst="rect">
            <a:avLst/>
          </a:prstGeom>
          <a:solidFill>
            <a:srgbClr val="FBEC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41AAC5-55EE-F046-EEB6-89E7F0FEB281}"/>
              </a:ext>
            </a:extLst>
          </p:cNvPr>
          <p:cNvSpPr/>
          <p:nvPr/>
        </p:nvSpPr>
        <p:spPr>
          <a:xfrm>
            <a:off x="6894602" y="3583324"/>
            <a:ext cx="975402" cy="193566"/>
          </a:xfrm>
          <a:prstGeom prst="rect">
            <a:avLst/>
          </a:prstGeom>
          <a:solidFill>
            <a:srgbClr val="FBEC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8B6959C-EAF7-3D21-854F-B767FA401085}"/>
              </a:ext>
            </a:extLst>
          </p:cNvPr>
          <p:cNvSpPr/>
          <p:nvPr/>
        </p:nvSpPr>
        <p:spPr>
          <a:xfrm>
            <a:off x="1922041" y="4014055"/>
            <a:ext cx="3850161" cy="192193"/>
          </a:xfrm>
          <a:prstGeom prst="rect">
            <a:avLst/>
          </a:prstGeom>
          <a:solidFill>
            <a:srgbClr val="FBEC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121934-4F7C-C063-8D0D-1568C656FF5A}"/>
              </a:ext>
            </a:extLst>
          </p:cNvPr>
          <p:cNvSpPr/>
          <p:nvPr/>
        </p:nvSpPr>
        <p:spPr>
          <a:xfrm>
            <a:off x="5772202" y="4035568"/>
            <a:ext cx="2097802" cy="161342"/>
          </a:xfrm>
          <a:prstGeom prst="rect">
            <a:avLst/>
          </a:prstGeom>
          <a:solidFill>
            <a:srgbClr val="FBEC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267235F-EAE1-6562-9425-55FC7731577B}"/>
              </a:ext>
            </a:extLst>
          </p:cNvPr>
          <p:cNvSpPr/>
          <p:nvPr/>
        </p:nvSpPr>
        <p:spPr>
          <a:xfrm>
            <a:off x="1936035" y="3349555"/>
            <a:ext cx="5261672" cy="174947"/>
          </a:xfrm>
          <a:prstGeom prst="rect">
            <a:avLst/>
          </a:prstGeom>
          <a:solidFill>
            <a:srgbClr val="FBEC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B7B1DB4-F0DF-6B3E-84FD-4A4D20C35A08}"/>
              </a:ext>
            </a:extLst>
          </p:cNvPr>
          <p:cNvSpPr/>
          <p:nvPr/>
        </p:nvSpPr>
        <p:spPr>
          <a:xfrm>
            <a:off x="1888165" y="3316012"/>
            <a:ext cx="5309541" cy="267311"/>
          </a:xfrm>
          <a:prstGeom prst="roundRect">
            <a:avLst/>
          </a:prstGeom>
          <a:noFill/>
          <a:ln w="28575">
            <a:solidFill>
              <a:srgbClr val="629C3B"/>
            </a:solidFill>
          </a:ln>
          <a:effectLst>
            <a:glow rad="25400">
              <a:schemeClr val="bg1">
                <a:alpha val="78058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692659-FC41-A115-AE1E-8324DDD2CBD9}"/>
              </a:ext>
            </a:extLst>
          </p:cNvPr>
          <p:cNvSpPr txBox="1"/>
          <p:nvPr/>
        </p:nvSpPr>
        <p:spPr>
          <a:xfrm>
            <a:off x="1762944" y="3026220"/>
            <a:ext cx="919894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i="1" dirty="0" err="1">
                <a:solidFill>
                  <a:srgbClr val="629C3B"/>
                </a:solidFill>
                <a:latin typeface="Corbel" panose="020B0503020204020204" pitchFamily="34" charset="0"/>
              </a:rPr>
              <a:t>Unitig</a:t>
            </a:r>
            <a:endParaRPr lang="en-CH" i="1" dirty="0">
              <a:solidFill>
                <a:srgbClr val="629C3B"/>
              </a:solidFill>
              <a:latin typeface="Corbel" panose="020B05030202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26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6" grpId="0"/>
      <p:bldP spid="9" grpId="0" animBg="1"/>
      <p:bldP spid="9" grpId="1" animBg="1"/>
      <p:bldP spid="11" grpId="0" animBg="1"/>
      <p:bldP spid="11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0578-EA2B-7A9F-3040-301892F79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D3D2-7671-DA30-4C91-82049C83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Data Structures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2F4A06-BC2C-1723-CBAA-B49C6F9F9CEC}"/>
              </a:ext>
            </a:extLst>
          </p:cNvPr>
          <p:cNvSpPr txBox="1"/>
          <p:nvPr/>
        </p:nvSpPr>
        <p:spPr>
          <a:xfrm>
            <a:off x="33908" y="1193315"/>
            <a:ext cx="6247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rbel" panose="020B0503020204020204" pitchFamily="34" charset="0"/>
                <a:cs typeface="Courier New" panose="02070309020205020404" pitchFamily="49" charset="0"/>
              </a:rPr>
              <a:t>Query k-mer  g</a:t>
            </a:r>
            <a:r>
              <a:rPr lang="en-GB" sz="1600" dirty="0">
                <a:latin typeface="Corbel" panose="020B0503020204020204" pitchFamily="34" charset="0"/>
                <a:cs typeface="Courier New" panose="02070309020205020404" pitchFamily="49" charset="0"/>
              </a:rPr>
              <a:t> 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ACATCCTGAAAATTGA</a:t>
            </a:r>
            <a:endParaRPr lang="en-CH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5E6931-1D9F-54B0-610C-3DC8E235691D}"/>
              </a:ext>
            </a:extLst>
          </p:cNvPr>
          <p:cNvSpPr/>
          <p:nvPr/>
        </p:nvSpPr>
        <p:spPr>
          <a:xfrm>
            <a:off x="1810900" y="3310331"/>
            <a:ext cx="6184325" cy="916466"/>
          </a:xfrm>
          <a:prstGeom prst="roundRect">
            <a:avLst>
              <a:gd name="adj" fmla="val 0"/>
            </a:avLst>
          </a:prstGeom>
          <a:solidFill>
            <a:srgbClr val="FBEDD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60000"/>
              </a:lnSpc>
            </a:pP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ACGTAGCTGACT</a:t>
            </a:r>
            <a:r>
              <a:rPr lang="en-GB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ATCCTGAA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GTTCGATCGATGCTAGCTTCTT</a:t>
            </a:r>
            <a:r>
              <a:rPr lang="en-CH" sz="2400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GATAGCTGCGTAGTAGCTAGTCGATTTTCGAAGCTAGTCGTTGC</a:t>
            </a:r>
            <a:r>
              <a:rPr lang="en-CH" sz="2400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TAGTCGAGCCATCAGTCGACTGCCGAT</a:t>
            </a:r>
            <a:r>
              <a:rPr lang="en-CH" sz="2400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CGTAGCG</a:t>
            </a:r>
            <a:r>
              <a:rPr lang="en-GB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ACATCCTGAAAATTGA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CTAGTCTAGTTCGTTTAGGCCAATGCTAGCTAGTC</a:t>
            </a:r>
            <a:r>
              <a:rPr lang="en-CH" sz="24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GATCGTAGGACTGCTA…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7C0C7B9-B3E7-3793-E6C3-32CD491258C8}"/>
              </a:ext>
            </a:extLst>
          </p:cNvPr>
          <p:cNvCxnSpPr>
            <a:cxnSpLocks/>
          </p:cNvCxnSpPr>
          <p:nvPr/>
        </p:nvCxnSpPr>
        <p:spPr>
          <a:xfrm>
            <a:off x="3714173" y="1369168"/>
            <a:ext cx="1066800" cy="0"/>
          </a:xfrm>
          <a:prstGeom prst="straightConnector1">
            <a:avLst/>
          </a:prstGeom>
          <a:ln w="22225">
            <a:solidFill>
              <a:srgbClr val="283593"/>
            </a:solidFill>
            <a:tailEnd type="triangle" w="lg" len="med"/>
          </a:ln>
          <a:effectLst>
            <a:glow rad="127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AC1C94D5-D623-515C-EBB3-7F551B3C57BA}"/>
              </a:ext>
            </a:extLst>
          </p:cNvPr>
          <p:cNvCxnSpPr>
            <a:cxnSpLocks/>
          </p:cNvCxnSpPr>
          <p:nvPr/>
        </p:nvCxnSpPr>
        <p:spPr>
          <a:xfrm rot="5400000">
            <a:off x="4667629" y="157078"/>
            <a:ext cx="503948" cy="2911016"/>
          </a:xfrm>
          <a:prstGeom prst="bentConnector3">
            <a:avLst>
              <a:gd name="adj1" fmla="val 66010"/>
            </a:avLst>
          </a:prstGeom>
          <a:ln w="22225">
            <a:solidFill>
              <a:srgbClr val="28359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60B00B5-C71B-A28F-7557-4E701BEFB322}"/>
              </a:ext>
            </a:extLst>
          </p:cNvPr>
          <p:cNvGraphicFramePr>
            <a:graphicFrameLocks noGrp="1"/>
          </p:cNvGraphicFramePr>
          <p:nvPr/>
        </p:nvGraphicFramePr>
        <p:xfrm>
          <a:off x="1810893" y="2756764"/>
          <a:ext cx="6184332" cy="257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738">
                  <a:extLst>
                    <a:ext uri="{9D8B030D-6E8A-4147-A177-3AD203B41FA5}">
                      <a16:colId xmlns:a16="http://schemas.microsoft.com/office/drawing/2014/main" val="326322188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01498198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50276450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428866277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331524921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723289136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843111569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408831210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61614475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734710852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336548046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384353768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693561975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243896645"/>
                    </a:ext>
                  </a:extLst>
                </a:gridCol>
              </a:tblGrid>
              <a:tr h="257931"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329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246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364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319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9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232124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2E7C3E6-9680-840D-CBEF-3B8945DCF4E8}"/>
              </a:ext>
            </a:extLst>
          </p:cNvPr>
          <p:cNvGraphicFramePr>
            <a:graphicFrameLocks noGrp="1"/>
          </p:cNvGraphicFramePr>
          <p:nvPr/>
        </p:nvGraphicFramePr>
        <p:xfrm>
          <a:off x="1815913" y="2524042"/>
          <a:ext cx="6184332" cy="315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738">
                  <a:extLst>
                    <a:ext uri="{9D8B030D-6E8A-4147-A177-3AD203B41FA5}">
                      <a16:colId xmlns:a16="http://schemas.microsoft.com/office/drawing/2014/main" val="326322188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01498198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50276450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428866277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331524921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723289136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843111569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408831210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61614475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734710852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336548046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384353768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693561975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243896645"/>
                    </a:ext>
                  </a:extLst>
                </a:gridCol>
              </a:tblGrid>
              <a:tr h="315706"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232124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C00AB85-7368-BB27-B837-62C2D9FBF420}"/>
              </a:ext>
            </a:extLst>
          </p:cNvPr>
          <p:cNvGraphicFramePr>
            <a:graphicFrameLocks noGrp="1"/>
          </p:cNvGraphicFramePr>
          <p:nvPr/>
        </p:nvGraphicFramePr>
        <p:xfrm>
          <a:off x="1810893" y="1800250"/>
          <a:ext cx="4197928" cy="315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852">
                  <a:extLst>
                    <a:ext uri="{9D8B030D-6E8A-4147-A177-3AD203B41FA5}">
                      <a16:colId xmlns:a16="http://schemas.microsoft.com/office/drawing/2014/main" val="326322188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01498198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50276450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428866277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331524921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723289136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843111569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408831210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61614475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734710852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336548046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384353768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693561975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243896645"/>
                    </a:ext>
                  </a:extLst>
                </a:gridCol>
              </a:tblGrid>
              <a:tr h="315706"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232124"/>
                  </a:ext>
                </a:extLst>
              </a:tr>
            </a:tbl>
          </a:graphicData>
        </a:graphic>
      </p:graphicFrame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F8B773A-7B6B-F753-6982-D83B089FD8C2}"/>
              </a:ext>
            </a:extLst>
          </p:cNvPr>
          <p:cNvSpPr/>
          <p:nvPr/>
        </p:nvSpPr>
        <p:spPr>
          <a:xfrm>
            <a:off x="4780973" y="1202913"/>
            <a:ext cx="3188276" cy="332510"/>
          </a:xfrm>
          <a:prstGeom prst="roundRect">
            <a:avLst/>
          </a:prstGeom>
          <a:solidFill>
            <a:srgbClr val="DFC0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Hash</a:t>
            </a:r>
          </a:p>
        </p:txBody>
      </p: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6B5C34C8-9FED-F863-88F7-1D37347030D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73918" y="1608643"/>
            <a:ext cx="306034" cy="1649252"/>
          </a:xfrm>
          <a:prstGeom prst="bentConnector3">
            <a:avLst>
              <a:gd name="adj1" fmla="val 63182"/>
            </a:avLst>
          </a:prstGeom>
          <a:ln w="22225">
            <a:solidFill>
              <a:srgbClr val="28359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7F076917-241F-8810-30BC-997240D049D9}"/>
              </a:ext>
            </a:extLst>
          </p:cNvPr>
          <p:cNvCxnSpPr>
            <a:cxnSpLocks/>
          </p:cNvCxnSpPr>
          <p:nvPr/>
        </p:nvCxnSpPr>
        <p:spPr>
          <a:xfrm rot="5400000">
            <a:off x="4748947" y="3403440"/>
            <a:ext cx="766287" cy="1499"/>
          </a:xfrm>
          <a:prstGeom prst="bentConnector3">
            <a:avLst>
              <a:gd name="adj1" fmla="val 50000"/>
            </a:avLst>
          </a:prstGeom>
          <a:ln w="22225">
            <a:solidFill>
              <a:srgbClr val="28359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D76081BA-A6AE-F017-26D2-B5E3C7E4664F}"/>
              </a:ext>
            </a:extLst>
          </p:cNvPr>
          <p:cNvGraphicFramePr>
            <a:graphicFrameLocks noGrp="1"/>
          </p:cNvGraphicFramePr>
          <p:nvPr/>
        </p:nvGraphicFramePr>
        <p:xfrm>
          <a:off x="1810893" y="2050536"/>
          <a:ext cx="4197928" cy="257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852">
                  <a:extLst>
                    <a:ext uri="{9D8B030D-6E8A-4147-A177-3AD203B41FA5}">
                      <a16:colId xmlns:a16="http://schemas.microsoft.com/office/drawing/2014/main" val="326322188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01498198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50276450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428866277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331524921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723289136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843111569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408831210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61614475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734710852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336548046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384353768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693561975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243896645"/>
                    </a:ext>
                  </a:extLst>
                </a:gridCol>
              </a:tblGrid>
              <a:tr h="257931"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23212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3362D542-20E1-CB9A-AF5E-B7363EB51754}"/>
              </a:ext>
            </a:extLst>
          </p:cNvPr>
          <p:cNvSpPr txBox="1"/>
          <p:nvPr/>
        </p:nvSpPr>
        <p:spPr>
          <a:xfrm>
            <a:off x="819143" y="1994165"/>
            <a:ext cx="102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latin typeface="Corbel" panose="020B0503020204020204" pitchFamily="34" charset="0"/>
                <a:cs typeface="Courier New" panose="02070309020205020404" pitchFamily="49" charset="0"/>
              </a:rPr>
              <a:t>Sizes</a:t>
            </a:r>
            <a:endParaRPr lang="en-CH" sz="2000" b="1" dirty="0">
              <a:latin typeface="Corbel" panose="020B0503020204020204" pitchFamily="34" charset="0"/>
              <a:cs typeface="Courier New" panose="02070309020205020404" pitchFamily="49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541876-BC39-C105-2E26-53B11A693D0E}"/>
              </a:ext>
            </a:extLst>
          </p:cNvPr>
          <p:cNvSpPr txBox="1"/>
          <p:nvPr/>
        </p:nvSpPr>
        <p:spPr>
          <a:xfrm>
            <a:off x="819143" y="2685480"/>
            <a:ext cx="102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latin typeface="Corbel" panose="020B0503020204020204" pitchFamily="34" charset="0"/>
                <a:cs typeface="Courier New" panose="02070309020205020404" pitchFamily="49" charset="0"/>
              </a:rPr>
              <a:t>Offsets</a:t>
            </a:r>
            <a:endParaRPr lang="en-CH" sz="2000" b="1" dirty="0">
              <a:latin typeface="Corbel" panose="020B0503020204020204" pitchFamily="34" charset="0"/>
              <a:cs typeface="Courier New" panose="02070309020205020404" pitchFamily="49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438613-E28F-37DD-6D9D-C641BBBB1081}"/>
              </a:ext>
            </a:extLst>
          </p:cNvPr>
          <p:cNvSpPr txBox="1"/>
          <p:nvPr/>
        </p:nvSpPr>
        <p:spPr>
          <a:xfrm>
            <a:off x="819143" y="3561785"/>
            <a:ext cx="102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latin typeface="Corbel" panose="020B0503020204020204" pitchFamily="34" charset="0"/>
                <a:cs typeface="Courier New" panose="02070309020205020404" pitchFamily="49" charset="0"/>
              </a:rPr>
              <a:t>Strings</a:t>
            </a:r>
            <a:endParaRPr lang="en-CH" sz="2000" b="1" dirty="0">
              <a:latin typeface="Corbel" panose="020B0503020204020204" pitchFamily="34" charset="0"/>
              <a:cs typeface="Courier New" panose="020703090202050204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CBFADA-FB91-AEF2-999A-4D3F816533D2}"/>
              </a:ext>
            </a:extLst>
          </p:cNvPr>
          <p:cNvSpPr txBox="1"/>
          <p:nvPr/>
        </p:nvSpPr>
        <p:spPr>
          <a:xfrm>
            <a:off x="3233745" y="6457889"/>
            <a:ext cx="304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[SSHash, Bioinformatics’22]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1B5A571-8802-C4DD-3F3F-74631D594A48}"/>
              </a:ext>
            </a:extLst>
          </p:cNvPr>
          <p:cNvSpPr/>
          <p:nvPr/>
        </p:nvSpPr>
        <p:spPr>
          <a:xfrm>
            <a:off x="1964058" y="1202913"/>
            <a:ext cx="949471" cy="328956"/>
          </a:xfrm>
          <a:prstGeom prst="roundRect">
            <a:avLst/>
          </a:prstGeom>
          <a:noFill/>
          <a:ln w="28575">
            <a:solidFill>
              <a:srgbClr val="03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778368A-31D4-9FF1-F206-D79B70BF1DF6}"/>
              </a:ext>
            </a:extLst>
          </p:cNvPr>
          <p:cNvSpPr/>
          <p:nvPr/>
        </p:nvSpPr>
        <p:spPr>
          <a:xfrm>
            <a:off x="3316941" y="2053459"/>
            <a:ext cx="295835" cy="255008"/>
          </a:xfrm>
          <a:prstGeom prst="roundRect">
            <a:avLst/>
          </a:prstGeom>
          <a:noFill/>
          <a:ln w="28575">
            <a:solidFill>
              <a:srgbClr val="03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E26033D-6752-FA0B-7CE4-295AED7BBB2A}"/>
              </a:ext>
            </a:extLst>
          </p:cNvPr>
          <p:cNvSpPr/>
          <p:nvPr/>
        </p:nvSpPr>
        <p:spPr>
          <a:xfrm>
            <a:off x="4912468" y="2758057"/>
            <a:ext cx="437745" cy="257931"/>
          </a:xfrm>
          <a:prstGeom prst="roundRect">
            <a:avLst/>
          </a:prstGeom>
          <a:noFill/>
          <a:ln w="28575">
            <a:solidFill>
              <a:srgbClr val="03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ED28382-31DF-7C64-D42D-E028147DA460}"/>
              </a:ext>
            </a:extLst>
          </p:cNvPr>
          <p:cNvSpPr/>
          <p:nvPr/>
        </p:nvSpPr>
        <p:spPr>
          <a:xfrm>
            <a:off x="5535084" y="3736188"/>
            <a:ext cx="947474" cy="257931"/>
          </a:xfrm>
          <a:prstGeom prst="roundRect">
            <a:avLst/>
          </a:prstGeom>
          <a:noFill/>
          <a:ln w="28575">
            <a:solidFill>
              <a:srgbClr val="03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61E04A7-07D4-7A22-D1E3-2D339EF2DDCE}"/>
              </a:ext>
            </a:extLst>
          </p:cNvPr>
          <p:cNvCxnSpPr>
            <a:cxnSpLocks/>
          </p:cNvCxnSpPr>
          <p:nvPr/>
        </p:nvCxnSpPr>
        <p:spPr>
          <a:xfrm>
            <a:off x="5151561" y="3776890"/>
            <a:ext cx="383523" cy="10441"/>
          </a:xfrm>
          <a:prstGeom prst="straightConnector1">
            <a:avLst/>
          </a:prstGeom>
          <a:ln w="22225">
            <a:solidFill>
              <a:srgbClr val="283593"/>
            </a:solidFill>
            <a:tailEnd type="triangle" w="lg" len="med"/>
          </a:ln>
          <a:effectLst>
            <a:glow rad="127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3390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  <p:bldP spid="34" grpId="0"/>
      <p:bldP spid="35" grpId="0"/>
      <p:bldP spid="3" grpId="0" animBg="1"/>
      <p:bldP spid="6" grpId="0" animBg="1"/>
      <p:bldP spid="7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9469F-35AD-12E7-7E28-0AA98DDAB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76974-1834-15E9-11B7-BF55656F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Data Structures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0C9F2D-1933-A5DE-5C99-3910560D70EF}"/>
              </a:ext>
            </a:extLst>
          </p:cNvPr>
          <p:cNvSpPr txBox="1"/>
          <p:nvPr/>
        </p:nvSpPr>
        <p:spPr>
          <a:xfrm>
            <a:off x="33908" y="1193315"/>
            <a:ext cx="6247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rbel" panose="020B0503020204020204" pitchFamily="34" charset="0"/>
                <a:cs typeface="Courier New" panose="02070309020205020404" pitchFamily="49" charset="0"/>
              </a:rPr>
              <a:t>Query k-mer  g</a:t>
            </a:r>
            <a:r>
              <a:rPr lang="en-GB" sz="1600" dirty="0">
                <a:latin typeface="Corbel" panose="020B0503020204020204" pitchFamily="34" charset="0"/>
                <a:cs typeface="Courier New" panose="02070309020205020404" pitchFamily="49" charset="0"/>
              </a:rPr>
              <a:t> 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ACATCCTGAAAATTGA</a:t>
            </a:r>
            <a:endParaRPr lang="en-CH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D20F423-9DD6-5271-1FD2-5791C0B9AFBB}"/>
              </a:ext>
            </a:extLst>
          </p:cNvPr>
          <p:cNvSpPr/>
          <p:nvPr/>
        </p:nvSpPr>
        <p:spPr>
          <a:xfrm>
            <a:off x="1810900" y="3310331"/>
            <a:ext cx="6184325" cy="916466"/>
          </a:xfrm>
          <a:prstGeom prst="roundRect">
            <a:avLst>
              <a:gd name="adj" fmla="val 0"/>
            </a:avLst>
          </a:prstGeom>
          <a:solidFill>
            <a:srgbClr val="FBEDD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60000"/>
              </a:lnSpc>
            </a:pP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ACGTAGCTGACT</a:t>
            </a:r>
            <a:r>
              <a:rPr lang="en-GB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ATCCTGAA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GTTCGATCGATGCTAGCTTCTT</a:t>
            </a:r>
            <a:r>
              <a:rPr lang="en-CH" sz="2400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GATAGCTGCGTAGTAGCTAGTCGATTTTCGAAGCTAGTCGTTGC</a:t>
            </a:r>
            <a:r>
              <a:rPr lang="en-CH" sz="2400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TAGTCGAGCCATCAGTCGACTGCCGAT</a:t>
            </a:r>
            <a:r>
              <a:rPr lang="en-CH" sz="2400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CGTAGCG</a:t>
            </a:r>
            <a:r>
              <a:rPr lang="en-GB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ACATCCTGAAAATTGA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CTAGTCTAGTTCGTTTAGGCCAATGCTAGCTAGTC</a:t>
            </a:r>
            <a:r>
              <a:rPr lang="en-CH" sz="24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GATCGTAGGACTGCTA…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9E80D6D-D908-FC4A-7244-F9A7DA74A571}"/>
              </a:ext>
            </a:extLst>
          </p:cNvPr>
          <p:cNvCxnSpPr>
            <a:cxnSpLocks/>
          </p:cNvCxnSpPr>
          <p:nvPr/>
        </p:nvCxnSpPr>
        <p:spPr>
          <a:xfrm>
            <a:off x="3714173" y="1369168"/>
            <a:ext cx="1066800" cy="0"/>
          </a:xfrm>
          <a:prstGeom prst="straightConnector1">
            <a:avLst/>
          </a:prstGeom>
          <a:ln w="22225">
            <a:solidFill>
              <a:srgbClr val="283593"/>
            </a:solidFill>
            <a:tailEnd type="triangle" w="lg" len="med"/>
          </a:ln>
          <a:effectLst>
            <a:glow rad="127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62CA7892-AEFE-4757-5E57-0973B423BADF}"/>
              </a:ext>
            </a:extLst>
          </p:cNvPr>
          <p:cNvCxnSpPr>
            <a:cxnSpLocks/>
          </p:cNvCxnSpPr>
          <p:nvPr/>
        </p:nvCxnSpPr>
        <p:spPr>
          <a:xfrm rot="5400000">
            <a:off x="4667629" y="157078"/>
            <a:ext cx="503948" cy="2911016"/>
          </a:xfrm>
          <a:prstGeom prst="bentConnector3">
            <a:avLst>
              <a:gd name="adj1" fmla="val 66010"/>
            </a:avLst>
          </a:prstGeom>
          <a:ln w="22225">
            <a:solidFill>
              <a:srgbClr val="28359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6A19DC5-98CA-7827-507B-67CA2A0A1B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436547"/>
              </p:ext>
            </p:extLst>
          </p:nvPr>
        </p:nvGraphicFramePr>
        <p:xfrm>
          <a:off x="1810893" y="2756764"/>
          <a:ext cx="6184332" cy="257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738">
                  <a:extLst>
                    <a:ext uri="{9D8B030D-6E8A-4147-A177-3AD203B41FA5}">
                      <a16:colId xmlns:a16="http://schemas.microsoft.com/office/drawing/2014/main" val="326322188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01498198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50276450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428866277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331524921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723289136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843111569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408831210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61614475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734710852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336548046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384353768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693561975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243896645"/>
                    </a:ext>
                  </a:extLst>
                </a:gridCol>
              </a:tblGrid>
              <a:tr h="257931"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329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246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364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319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247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232124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6CD7C12-8C16-3C70-7490-71CEF47E44FC}"/>
              </a:ext>
            </a:extLst>
          </p:cNvPr>
          <p:cNvGraphicFramePr>
            <a:graphicFrameLocks noGrp="1"/>
          </p:cNvGraphicFramePr>
          <p:nvPr/>
        </p:nvGraphicFramePr>
        <p:xfrm>
          <a:off x="1815913" y="2524042"/>
          <a:ext cx="6184332" cy="315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738">
                  <a:extLst>
                    <a:ext uri="{9D8B030D-6E8A-4147-A177-3AD203B41FA5}">
                      <a16:colId xmlns:a16="http://schemas.microsoft.com/office/drawing/2014/main" val="326322188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01498198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50276450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428866277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331524921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723289136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843111569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4088312103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61614475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734710852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3336548046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384353768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2693561975"/>
                    </a:ext>
                  </a:extLst>
                </a:gridCol>
                <a:gridCol w="441738">
                  <a:extLst>
                    <a:ext uri="{9D8B030D-6E8A-4147-A177-3AD203B41FA5}">
                      <a16:colId xmlns:a16="http://schemas.microsoft.com/office/drawing/2014/main" val="1243896645"/>
                    </a:ext>
                  </a:extLst>
                </a:gridCol>
              </a:tblGrid>
              <a:tr h="315706"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232124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C9D4792-6871-59CD-8CBD-8D7A55D1A2ED}"/>
              </a:ext>
            </a:extLst>
          </p:cNvPr>
          <p:cNvGraphicFramePr>
            <a:graphicFrameLocks noGrp="1"/>
          </p:cNvGraphicFramePr>
          <p:nvPr/>
        </p:nvGraphicFramePr>
        <p:xfrm>
          <a:off x="1810893" y="1800250"/>
          <a:ext cx="4197928" cy="315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852">
                  <a:extLst>
                    <a:ext uri="{9D8B030D-6E8A-4147-A177-3AD203B41FA5}">
                      <a16:colId xmlns:a16="http://schemas.microsoft.com/office/drawing/2014/main" val="326322188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01498198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50276450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428866277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331524921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723289136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843111569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408831210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61614475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734710852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336548046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384353768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693561975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243896645"/>
                    </a:ext>
                  </a:extLst>
                </a:gridCol>
              </a:tblGrid>
              <a:tr h="315706"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232124"/>
                  </a:ext>
                </a:extLst>
              </a:tr>
            </a:tbl>
          </a:graphicData>
        </a:graphic>
      </p:graphicFrame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68255B3-6510-E953-2838-E628A21AD501}"/>
              </a:ext>
            </a:extLst>
          </p:cNvPr>
          <p:cNvSpPr/>
          <p:nvPr/>
        </p:nvSpPr>
        <p:spPr>
          <a:xfrm>
            <a:off x="4780973" y="1202913"/>
            <a:ext cx="3188276" cy="332510"/>
          </a:xfrm>
          <a:prstGeom prst="roundRect">
            <a:avLst/>
          </a:prstGeom>
          <a:solidFill>
            <a:srgbClr val="DFC0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Hash</a:t>
            </a:r>
          </a:p>
        </p:txBody>
      </p: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6CD2EF08-E305-99CF-A252-3DB7E9257E96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73918" y="1608643"/>
            <a:ext cx="306034" cy="1649252"/>
          </a:xfrm>
          <a:prstGeom prst="bentConnector3">
            <a:avLst>
              <a:gd name="adj1" fmla="val 63182"/>
            </a:avLst>
          </a:prstGeom>
          <a:ln w="22225">
            <a:solidFill>
              <a:srgbClr val="28359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C28284DD-0BBD-5746-CBE5-CFAEC0FB1B5D}"/>
              </a:ext>
            </a:extLst>
          </p:cNvPr>
          <p:cNvCxnSpPr>
            <a:cxnSpLocks/>
          </p:cNvCxnSpPr>
          <p:nvPr/>
        </p:nvCxnSpPr>
        <p:spPr>
          <a:xfrm rot="5400000">
            <a:off x="4748947" y="3403440"/>
            <a:ext cx="766287" cy="1499"/>
          </a:xfrm>
          <a:prstGeom prst="bentConnector3">
            <a:avLst>
              <a:gd name="adj1" fmla="val 50000"/>
            </a:avLst>
          </a:prstGeom>
          <a:ln w="22225">
            <a:solidFill>
              <a:srgbClr val="28359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330C558E-8F27-EDAA-D899-36A4B41D705E}"/>
              </a:ext>
            </a:extLst>
          </p:cNvPr>
          <p:cNvGraphicFramePr>
            <a:graphicFrameLocks noGrp="1"/>
          </p:cNvGraphicFramePr>
          <p:nvPr/>
        </p:nvGraphicFramePr>
        <p:xfrm>
          <a:off x="1810893" y="2050536"/>
          <a:ext cx="4197928" cy="257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852">
                  <a:extLst>
                    <a:ext uri="{9D8B030D-6E8A-4147-A177-3AD203B41FA5}">
                      <a16:colId xmlns:a16="http://schemas.microsoft.com/office/drawing/2014/main" val="326322188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01498198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50276450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428866277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331524921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723289136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843111569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4088312103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61614475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734710852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3336548046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384353768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2693561975"/>
                    </a:ext>
                  </a:extLst>
                </a:gridCol>
                <a:gridCol w="299852">
                  <a:extLst>
                    <a:ext uri="{9D8B030D-6E8A-4147-A177-3AD203B41FA5}">
                      <a16:colId xmlns:a16="http://schemas.microsoft.com/office/drawing/2014/main" val="1243896645"/>
                    </a:ext>
                  </a:extLst>
                </a:gridCol>
              </a:tblGrid>
              <a:tr h="257931"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6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23212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4F3B0CDB-51A9-F42E-34F4-2D7B792DB37A}"/>
              </a:ext>
            </a:extLst>
          </p:cNvPr>
          <p:cNvSpPr txBox="1"/>
          <p:nvPr/>
        </p:nvSpPr>
        <p:spPr>
          <a:xfrm>
            <a:off x="819143" y="1994165"/>
            <a:ext cx="102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latin typeface="Corbel" panose="020B0503020204020204" pitchFamily="34" charset="0"/>
                <a:cs typeface="Courier New" panose="02070309020205020404" pitchFamily="49" charset="0"/>
              </a:rPr>
              <a:t>Sizes</a:t>
            </a:r>
            <a:endParaRPr lang="en-CH" sz="2000" b="1" dirty="0">
              <a:latin typeface="Corbel" panose="020B0503020204020204" pitchFamily="34" charset="0"/>
              <a:cs typeface="Courier New" panose="02070309020205020404" pitchFamily="49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FB7EA8-4F90-594A-4B22-D05C1ED1D7F8}"/>
              </a:ext>
            </a:extLst>
          </p:cNvPr>
          <p:cNvSpPr txBox="1"/>
          <p:nvPr/>
        </p:nvSpPr>
        <p:spPr>
          <a:xfrm>
            <a:off x="819143" y="2685480"/>
            <a:ext cx="102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latin typeface="Corbel" panose="020B0503020204020204" pitchFamily="34" charset="0"/>
                <a:cs typeface="Courier New" panose="02070309020205020404" pitchFamily="49" charset="0"/>
              </a:rPr>
              <a:t>Offsets</a:t>
            </a:r>
            <a:endParaRPr lang="en-CH" sz="2000" b="1" dirty="0">
              <a:latin typeface="Corbel" panose="020B0503020204020204" pitchFamily="34" charset="0"/>
              <a:cs typeface="Courier New" panose="02070309020205020404" pitchFamily="49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BC7B99-A723-AD69-4A0C-FE998C2ED72E}"/>
              </a:ext>
            </a:extLst>
          </p:cNvPr>
          <p:cNvSpPr txBox="1"/>
          <p:nvPr/>
        </p:nvSpPr>
        <p:spPr>
          <a:xfrm>
            <a:off x="819143" y="3561785"/>
            <a:ext cx="102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latin typeface="Corbel" panose="020B0503020204020204" pitchFamily="34" charset="0"/>
                <a:cs typeface="Courier New" panose="02070309020205020404" pitchFamily="49" charset="0"/>
              </a:rPr>
              <a:t>Strings</a:t>
            </a:r>
            <a:endParaRPr lang="en-CH" sz="2000" b="1" dirty="0">
              <a:latin typeface="Corbel" panose="020B0503020204020204" pitchFamily="34" charset="0"/>
              <a:cs typeface="Courier New" panose="020703090202050204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71D28B-353B-0428-C9F6-CB0BB8F145FE}"/>
              </a:ext>
            </a:extLst>
          </p:cNvPr>
          <p:cNvSpPr txBox="1"/>
          <p:nvPr/>
        </p:nvSpPr>
        <p:spPr>
          <a:xfrm>
            <a:off x="3233745" y="6457889"/>
            <a:ext cx="304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[SSHash, Bioinformatics’22]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B2CCF76-C871-9D0A-5D9F-75CB4E205891}"/>
              </a:ext>
            </a:extLst>
          </p:cNvPr>
          <p:cNvSpPr/>
          <p:nvPr/>
        </p:nvSpPr>
        <p:spPr>
          <a:xfrm>
            <a:off x="1964058" y="1202913"/>
            <a:ext cx="949471" cy="328956"/>
          </a:xfrm>
          <a:prstGeom prst="roundRect">
            <a:avLst/>
          </a:prstGeom>
          <a:noFill/>
          <a:ln w="28575">
            <a:solidFill>
              <a:srgbClr val="03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F4E0E85-82CB-D0B2-B4CA-5170A53E674E}"/>
              </a:ext>
            </a:extLst>
          </p:cNvPr>
          <p:cNvSpPr/>
          <p:nvPr/>
        </p:nvSpPr>
        <p:spPr>
          <a:xfrm>
            <a:off x="3316941" y="2053459"/>
            <a:ext cx="295835" cy="255008"/>
          </a:xfrm>
          <a:prstGeom prst="roundRect">
            <a:avLst/>
          </a:prstGeom>
          <a:noFill/>
          <a:ln w="28575">
            <a:solidFill>
              <a:srgbClr val="03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B847F47-8995-0BAA-E26B-3B0A17028C82}"/>
              </a:ext>
            </a:extLst>
          </p:cNvPr>
          <p:cNvSpPr/>
          <p:nvPr/>
        </p:nvSpPr>
        <p:spPr>
          <a:xfrm>
            <a:off x="4912468" y="2758057"/>
            <a:ext cx="437745" cy="257931"/>
          </a:xfrm>
          <a:prstGeom prst="roundRect">
            <a:avLst/>
          </a:prstGeom>
          <a:noFill/>
          <a:ln w="28575">
            <a:solidFill>
              <a:srgbClr val="03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4241469-CA3A-852E-3D91-62023CE27576}"/>
              </a:ext>
            </a:extLst>
          </p:cNvPr>
          <p:cNvSpPr/>
          <p:nvPr/>
        </p:nvSpPr>
        <p:spPr>
          <a:xfrm>
            <a:off x="5535084" y="3736188"/>
            <a:ext cx="947474" cy="257931"/>
          </a:xfrm>
          <a:prstGeom prst="roundRect">
            <a:avLst/>
          </a:prstGeom>
          <a:noFill/>
          <a:ln w="28575">
            <a:solidFill>
              <a:srgbClr val="03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664B56D-6FF2-52BA-C7A3-EBD40D2DE727}"/>
              </a:ext>
            </a:extLst>
          </p:cNvPr>
          <p:cNvCxnSpPr>
            <a:cxnSpLocks/>
          </p:cNvCxnSpPr>
          <p:nvPr/>
        </p:nvCxnSpPr>
        <p:spPr>
          <a:xfrm>
            <a:off x="5151561" y="3776890"/>
            <a:ext cx="383523" cy="10441"/>
          </a:xfrm>
          <a:prstGeom prst="straightConnector1">
            <a:avLst/>
          </a:prstGeom>
          <a:ln w="22225">
            <a:solidFill>
              <a:srgbClr val="283593"/>
            </a:solidFill>
            <a:tailEnd type="triangle" w="lg" len="med"/>
          </a:ln>
          <a:effectLst>
            <a:glow rad="127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0754AB6-33F3-CDB6-769B-89A15586D2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835678"/>
              </p:ext>
            </p:extLst>
          </p:nvPr>
        </p:nvGraphicFramePr>
        <p:xfrm>
          <a:off x="2045734" y="4580839"/>
          <a:ext cx="342679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679">
                  <a:extLst>
                    <a:ext uri="{9D8B030D-6E8A-4147-A177-3AD203B41FA5}">
                      <a16:colId xmlns:a16="http://schemas.microsoft.com/office/drawing/2014/main" val="2583677892"/>
                    </a:ext>
                  </a:extLst>
                </a:gridCol>
              </a:tblGrid>
              <a:tr h="236033">
                <a:tc>
                  <a:txBody>
                    <a:bodyPr/>
                    <a:lstStyle/>
                    <a:p>
                      <a:pPr algn="ctr"/>
                      <a:r>
                        <a:rPr lang="en-CH" sz="2000" b="1" dirty="0">
                          <a:solidFill>
                            <a:srgbClr val="01A3DE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3254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6647"/>
                  </a:ext>
                </a:extLst>
              </a:tr>
              <a:tr h="236033">
                <a:tc>
                  <a:txBody>
                    <a:bodyPr/>
                    <a:lstStyle/>
                    <a:p>
                      <a:pPr algn="ctr"/>
                      <a:r>
                        <a:rPr lang="en-CH" sz="2000" b="1" dirty="0">
                          <a:solidFill>
                            <a:srgbClr val="01A3DE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3254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828645"/>
                  </a:ext>
                </a:extLst>
              </a:tr>
              <a:tr h="236033">
                <a:tc>
                  <a:txBody>
                    <a:bodyPr/>
                    <a:lstStyle/>
                    <a:p>
                      <a:pPr algn="ctr"/>
                      <a:r>
                        <a:rPr lang="en-CH" sz="2000" b="1" dirty="0">
                          <a:solidFill>
                            <a:srgbClr val="01A3DE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3254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910635"/>
                  </a:ext>
                </a:extLst>
              </a:tr>
              <a:tr h="236033">
                <a:tc>
                  <a:txBody>
                    <a:bodyPr/>
                    <a:lstStyle/>
                    <a:p>
                      <a:pPr algn="ctr"/>
                      <a:r>
                        <a:rPr lang="en-CH" sz="2000" b="1" dirty="0">
                          <a:solidFill>
                            <a:schemeClr val="accent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352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00498"/>
                  </a:ext>
                </a:extLst>
              </a:tr>
              <a:tr h="236033">
                <a:tc>
                  <a:txBody>
                    <a:bodyPr/>
                    <a:lstStyle/>
                    <a:p>
                      <a:pPr algn="ctr"/>
                      <a:r>
                        <a:rPr lang="en-CH" sz="2000" b="1" dirty="0">
                          <a:solidFill>
                            <a:schemeClr val="accent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352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514734"/>
                  </a:ext>
                </a:extLst>
              </a:tr>
              <a:tr h="236033">
                <a:tc>
                  <a:txBody>
                    <a:bodyPr/>
                    <a:lstStyle/>
                    <a:p>
                      <a:pPr algn="ctr"/>
                      <a:r>
                        <a:rPr lang="en-CH" sz="2000" b="1" dirty="0">
                          <a:solidFill>
                            <a:srgbClr val="7A62E7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62E7">
                        <a:alpha val="4470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752410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91A7EC7B-8DA4-0378-48B0-D939B91992C9}"/>
              </a:ext>
            </a:extLst>
          </p:cNvPr>
          <p:cNvSpPr txBox="1"/>
          <p:nvPr/>
        </p:nvSpPr>
        <p:spPr>
          <a:xfrm rot="16200000">
            <a:off x="1106042" y="5157908"/>
            <a:ext cx="1005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err="1">
                <a:latin typeface="Corbel" panose="020B0503020204020204" pitchFamily="34" charset="0"/>
                <a:cs typeface="Courier New" panose="02070309020205020404" pitchFamily="49" charset="0"/>
              </a:rPr>
              <a:t>Color</a:t>
            </a:r>
            <a:br>
              <a:rPr lang="en-GB" sz="2000" b="1" dirty="0">
                <a:latin typeface="Corbel" panose="020B0503020204020204" pitchFamily="34" charset="0"/>
                <a:cs typeface="Courier New" panose="02070309020205020404" pitchFamily="49" charset="0"/>
              </a:rPr>
            </a:br>
            <a:r>
              <a:rPr lang="en-GB" sz="2000" b="1" dirty="0">
                <a:latin typeface="Corbel" panose="020B0503020204020204" pitchFamily="34" charset="0"/>
                <a:cs typeface="Courier New" panose="02070309020205020404" pitchFamily="49" charset="0"/>
              </a:rPr>
              <a:t>Bitmap</a:t>
            </a:r>
            <a:endParaRPr lang="en-CH" sz="2000" b="1" dirty="0">
              <a:latin typeface="Corbel" panose="020B0503020204020204" pitchFamily="34" charset="0"/>
              <a:cs typeface="Courier New" panose="02070309020205020404" pitchFamily="49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F5633F0-498F-9A53-5DA6-4DB57B12FD21}"/>
              </a:ext>
            </a:extLst>
          </p:cNvPr>
          <p:cNvGrpSpPr/>
          <p:nvPr/>
        </p:nvGrpSpPr>
        <p:grpSpPr>
          <a:xfrm>
            <a:off x="2461098" y="4733582"/>
            <a:ext cx="6540399" cy="1281189"/>
            <a:chOff x="2461098" y="4733582"/>
            <a:chExt cx="6540399" cy="12811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309FCB-019C-76EA-409B-53F609DD2EA1}"/>
                </a:ext>
              </a:extLst>
            </p:cNvPr>
            <p:cNvSpPr/>
            <p:nvPr/>
          </p:nvSpPr>
          <p:spPr>
            <a:xfrm>
              <a:off x="4209432" y="4773888"/>
              <a:ext cx="4542681" cy="288000"/>
            </a:xfrm>
            <a:prstGeom prst="rect">
              <a:avLst/>
            </a:prstGeom>
            <a:solidFill>
              <a:srgbClr val="00B0F0">
                <a:alpha val="31765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Graph Metadata for Unitigs with Color C</a:t>
              </a:r>
              <a:r>
                <a:rPr lang="en-CH" sz="2000" baseline="-25000" dirty="0">
                  <a:solidFill>
                    <a:schemeClr val="tx1"/>
                  </a:solidFill>
                  <a:latin typeface="Corbel" panose="020B0503020204020204" pitchFamily="34" charset="0"/>
                </a:rPr>
                <a:t>1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DBB60EE-178F-3F02-3C48-03446463E58E}"/>
                </a:ext>
              </a:extLst>
            </p:cNvPr>
            <p:cNvSpPr/>
            <p:nvPr/>
          </p:nvSpPr>
          <p:spPr>
            <a:xfrm>
              <a:off x="4209433" y="5067183"/>
              <a:ext cx="4792064" cy="288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Graph Metadata for Unitigs with Color C</a:t>
              </a:r>
              <a:r>
                <a:rPr lang="en-CH" sz="2000" baseline="-25000" dirty="0">
                  <a:solidFill>
                    <a:schemeClr val="tx1"/>
                  </a:solidFill>
                  <a:latin typeface="Corbel" panose="020B0503020204020204" pitchFamily="34" charset="0"/>
                </a:rPr>
                <a:t>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81D3256-C872-6AF8-22AF-78AEE42930BD}"/>
                </a:ext>
              </a:extLst>
            </p:cNvPr>
            <p:cNvSpPr/>
            <p:nvPr/>
          </p:nvSpPr>
          <p:spPr>
            <a:xfrm>
              <a:off x="4209432" y="5351239"/>
              <a:ext cx="1197264" cy="288000"/>
            </a:xfrm>
            <a:prstGeom prst="rect">
              <a:avLst/>
            </a:prstGeom>
            <a:solidFill>
              <a:srgbClr val="C4B9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CH" sz="1400" dirty="0">
                  <a:solidFill>
                    <a:srgbClr val="7A62E7"/>
                  </a:solidFill>
                  <a:latin typeface="Cambria" panose="02040503050406030204" pitchFamily="18" charset="0"/>
                </a:rPr>
                <a:t> …</a:t>
              </a:r>
            </a:p>
          </p:txBody>
        </p: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594BDCA5-2CB3-C3C9-555C-8A1FA5697F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61098" y="4876733"/>
              <a:ext cx="1409312" cy="478450"/>
            </a:xfrm>
            <a:prstGeom prst="curvedConnector3">
              <a:avLst/>
            </a:prstGeom>
            <a:ln w="15875">
              <a:solidFill>
                <a:srgbClr val="01A3DE"/>
              </a:solidFill>
              <a:prstDash val="sysDash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F52F8772-6481-675A-4B8A-A063BC94D73F}"/>
                </a:ext>
              </a:extLst>
            </p:cNvPr>
            <p:cNvCxnSpPr>
              <a:cxnSpLocks/>
              <a:endCxn id="28" idx="1"/>
            </p:cNvCxnSpPr>
            <p:nvPr/>
          </p:nvCxnSpPr>
          <p:spPr>
            <a:xfrm flipV="1">
              <a:off x="2461098" y="5178208"/>
              <a:ext cx="1409312" cy="836563"/>
            </a:xfrm>
            <a:prstGeom prst="curvedConnector3">
              <a:avLst/>
            </a:prstGeom>
            <a:ln w="15875">
              <a:solidFill>
                <a:schemeClr val="accent2"/>
              </a:solidFill>
              <a:prstDash val="sysDash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F03AD7-D28B-43A1-30E1-7F808B5E7DE0}"/>
                </a:ext>
              </a:extLst>
            </p:cNvPr>
            <p:cNvSpPr txBox="1"/>
            <p:nvPr/>
          </p:nvSpPr>
          <p:spPr>
            <a:xfrm>
              <a:off x="3870410" y="4733582"/>
              <a:ext cx="469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rgbClr val="01A3DE"/>
                  </a:solidFill>
                  <a:latin typeface="Cambria" panose="02040503050406030204" pitchFamily="18" charset="0"/>
                  <a:cs typeface="Courier New" panose="02070309020205020404" pitchFamily="49" charset="0"/>
                </a:rPr>
                <a:t>C</a:t>
              </a:r>
              <a:r>
                <a:rPr lang="en-GB" sz="1600" b="1" baseline="-25000" dirty="0">
                  <a:solidFill>
                    <a:srgbClr val="01A3DE"/>
                  </a:solidFill>
                  <a:latin typeface="Cambria" panose="02040503050406030204" pitchFamily="18" charset="0"/>
                  <a:cs typeface="Courier New" panose="02070309020205020404" pitchFamily="49" charset="0"/>
                </a:rPr>
                <a:t>1</a:t>
              </a:r>
              <a:endParaRPr lang="en-CH" sz="1600" b="1" baseline="-25000" dirty="0">
                <a:solidFill>
                  <a:srgbClr val="01A3DE"/>
                </a:solidFill>
                <a:latin typeface="Cambria" panose="02040503050406030204" pitchFamily="18" charset="0"/>
                <a:cs typeface="Courier New" panose="02070309020205020404" pitchFamily="49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3E9C54-8A2E-F0C1-AB31-90B4DE29F89F}"/>
                </a:ext>
              </a:extLst>
            </p:cNvPr>
            <p:cNvSpPr txBox="1"/>
            <p:nvPr/>
          </p:nvSpPr>
          <p:spPr>
            <a:xfrm>
              <a:off x="3870410" y="5008931"/>
              <a:ext cx="469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chemeClr val="accent2"/>
                  </a:solidFill>
                  <a:latin typeface="Cambria" panose="02040503050406030204" pitchFamily="18" charset="0"/>
                  <a:cs typeface="Courier New" panose="02070309020205020404" pitchFamily="49" charset="0"/>
                </a:rPr>
                <a:t>C</a:t>
              </a:r>
              <a:r>
                <a:rPr lang="en-GB" sz="1600" b="1" baseline="-25000" dirty="0">
                  <a:solidFill>
                    <a:schemeClr val="accent2"/>
                  </a:solidFill>
                  <a:latin typeface="Cambria" panose="02040503050406030204" pitchFamily="18" charset="0"/>
                  <a:cs typeface="Courier New" panose="02070309020205020404" pitchFamily="49" charset="0"/>
                </a:rPr>
                <a:t>2</a:t>
              </a:r>
              <a:endParaRPr lang="en-CH" sz="1600" b="1" baseline="-25000" dirty="0">
                <a:solidFill>
                  <a:schemeClr val="accent2"/>
                </a:solidFill>
                <a:latin typeface="Cambria" panose="02040503050406030204" pitchFamily="18" charset="0"/>
                <a:cs typeface="Courier New" panose="02070309020205020404" pitchFamily="49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D5B84A6-C418-A8DC-8C9F-535CD4AEF44F}"/>
                </a:ext>
              </a:extLst>
            </p:cNvPr>
            <p:cNvSpPr txBox="1"/>
            <p:nvPr/>
          </p:nvSpPr>
          <p:spPr>
            <a:xfrm>
              <a:off x="3870410" y="5284280"/>
              <a:ext cx="469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rgbClr val="7A62E7"/>
                  </a:solidFill>
                  <a:latin typeface="Cambria" panose="02040503050406030204" pitchFamily="18" charset="0"/>
                  <a:cs typeface="Courier New" panose="02070309020205020404" pitchFamily="49" charset="0"/>
                </a:rPr>
                <a:t>C</a:t>
              </a:r>
              <a:r>
                <a:rPr lang="en-GB" sz="1600" b="1" baseline="-25000" dirty="0">
                  <a:solidFill>
                    <a:srgbClr val="7A62E7"/>
                  </a:solidFill>
                  <a:latin typeface="Cambria" panose="02040503050406030204" pitchFamily="18" charset="0"/>
                  <a:cs typeface="Courier New" panose="02070309020205020404" pitchFamily="49" charset="0"/>
                </a:rPr>
                <a:t>3</a:t>
              </a:r>
              <a:endParaRPr lang="en-CH" sz="1600" b="1" baseline="-25000" dirty="0">
                <a:solidFill>
                  <a:srgbClr val="7A62E7"/>
                </a:solidFill>
                <a:latin typeface="Cambria" panose="02040503050406030204" pitchFamily="18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A57BEBA9-585A-312B-E4C1-5AAFB37AFD33}"/>
              </a:ext>
            </a:extLst>
          </p:cNvPr>
          <p:cNvSpPr/>
          <p:nvPr/>
        </p:nvSpPr>
        <p:spPr>
          <a:xfrm>
            <a:off x="1912696" y="3373248"/>
            <a:ext cx="5173904" cy="165600"/>
          </a:xfrm>
          <a:prstGeom prst="roundRect">
            <a:avLst/>
          </a:prstGeom>
          <a:solidFill>
            <a:srgbClr val="00B0F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00579E8-2B6C-2A41-3C4C-E77D385F2EF6}"/>
              </a:ext>
            </a:extLst>
          </p:cNvPr>
          <p:cNvSpPr/>
          <p:nvPr/>
        </p:nvSpPr>
        <p:spPr>
          <a:xfrm>
            <a:off x="1912696" y="3592929"/>
            <a:ext cx="4843704" cy="165600"/>
          </a:xfrm>
          <a:prstGeom prst="roundRect">
            <a:avLst/>
          </a:prstGeom>
          <a:solidFill>
            <a:srgbClr val="00B0F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6E13E68A-73E6-3777-8D0F-F4897C30D7C0}"/>
              </a:ext>
            </a:extLst>
          </p:cNvPr>
          <p:cNvSpPr/>
          <p:nvPr/>
        </p:nvSpPr>
        <p:spPr>
          <a:xfrm>
            <a:off x="1912696" y="3820438"/>
            <a:ext cx="2367204" cy="165600"/>
          </a:xfrm>
          <a:prstGeom prst="roundRect">
            <a:avLst/>
          </a:prstGeom>
          <a:solidFill>
            <a:srgbClr val="00B0F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4B1C2262-E2D2-8542-933F-2A1E089AF538}"/>
              </a:ext>
            </a:extLst>
          </p:cNvPr>
          <p:cNvSpPr/>
          <p:nvPr/>
        </p:nvSpPr>
        <p:spPr>
          <a:xfrm>
            <a:off x="4429490" y="3795306"/>
            <a:ext cx="3504867" cy="165600"/>
          </a:xfrm>
          <a:prstGeom prst="roundRect">
            <a:avLst/>
          </a:prstGeom>
          <a:solidFill>
            <a:schemeClr val="accent2">
              <a:alpha val="32157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C53AB1C7-7E4D-CB59-F645-0687059A9CF9}"/>
              </a:ext>
            </a:extLst>
          </p:cNvPr>
          <p:cNvSpPr/>
          <p:nvPr/>
        </p:nvSpPr>
        <p:spPr>
          <a:xfrm>
            <a:off x="1912696" y="4022815"/>
            <a:ext cx="3664923" cy="165600"/>
          </a:xfrm>
          <a:prstGeom prst="roundRect">
            <a:avLst/>
          </a:prstGeom>
          <a:solidFill>
            <a:schemeClr val="accent2">
              <a:alpha val="32157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BF84DC12-2D11-F2B4-26E0-33BF429256B1}"/>
              </a:ext>
            </a:extLst>
          </p:cNvPr>
          <p:cNvSpPr/>
          <p:nvPr/>
        </p:nvSpPr>
        <p:spPr>
          <a:xfrm>
            <a:off x="5765800" y="4029443"/>
            <a:ext cx="2143157" cy="165600"/>
          </a:xfrm>
          <a:prstGeom prst="roundRect">
            <a:avLst/>
          </a:prstGeom>
          <a:solidFill>
            <a:srgbClr val="7A62E7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108089-C91C-497F-194F-981A98CD0275}"/>
              </a:ext>
            </a:extLst>
          </p:cNvPr>
          <p:cNvSpPr txBox="1"/>
          <p:nvPr/>
        </p:nvSpPr>
        <p:spPr>
          <a:xfrm>
            <a:off x="6096735" y="6448924"/>
            <a:ext cx="304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[Fulgor, WABI’23]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36607819-8B92-7C9F-90F4-646CE0E192A5}"/>
              </a:ext>
            </a:extLst>
          </p:cNvPr>
          <p:cNvSpPr/>
          <p:nvPr/>
        </p:nvSpPr>
        <p:spPr>
          <a:xfrm>
            <a:off x="7231303" y="3375896"/>
            <a:ext cx="703053" cy="165600"/>
          </a:xfrm>
          <a:prstGeom prst="roundRect">
            <a:avLst/>
          </a:prstGeom>
          <a:solidFill>
            <a:srgbClr val="00B0F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E7C6A37A-35E1-B761-6D8E-B3DC35F01895}"/>
              </a:ext>
            </a:extLst>
          </p:cNvPr>
          <p:cNvSpPr/>
          <p:nvPr/>
        </p:nvSpPr>
        <p:spPr>
          <a:xfrm>
            <a:off x="6879776" y="3588382"/>
            <a:ext cx="1048584" cy="165600"/>
          </a:xfrm>
          <a:prstGeom prst="roundRect">
            <a:avLst/>
          </a:prstGeom>
          <a:solidFill>
            <a:srgbClr val="00B0F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001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 animBg="1"/>
      <p:bldP spid="31" grpId="0" animBg="1"/>
      <p:bldP spid="32" grpId="0" animBg="1"/>
      <p:bldP spid="37" grpId="0" animBg="1"/>
      <p:bldP spid="39" grpId="0" animBg="1"/>
      <p:bldP spid="40" grpId="0" animBg="1"/>
      <p:bldP spid="41" grpId="0"/>
      <p:bldP spid="45" grpId="0" animBg="1"/>
      <p:bldP spid="4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9CC70-AB14-4ED5-0E30-8C33B0A34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1C8DB-320A-0387-0B35-01E27BF23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Input Query Processing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A790EF0-44C6-838D-1E20-0E6335D6EC5A}"/>
              </a:ext>
            </a:extLst>
          </p:cNvPr>
          <p:cNvSpPr/>
          <p:nvPr/>
        </p:nvSpPr>
        <p:spPr>
          <a:xfrm>
            <a:off x="1814599" y="1008103"/>
            <a:ext cx="2203886" cy="2287568"/>
          </a:xfrm>
          <a:prstGeom prst="roundRect">
            <a:avLst>
              <a:gd name="adj" fmla="val 10183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</a:rPr>
              <a:t>Read Set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62C0B7-5866-2B63-F552-91BF12F8ED48}"/>
              </a:ext>
            </a:extLst>
          </p:cNvPr>
          <p:cNvSpPr/>
          <p:nvPr/>
        </p:nvSpPr>
        <p:spPr>
          <a:xfrm>
            <a:off x="2060319" y="1652612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4BEF65-176F-4B78-EB52-538CDFF25831}"/>
              </a:ext>
            </a:extLst>
          </p:cNvPr>
          <p:cNvSpPr/>
          <p:nvPr/>
        </p:nvSpPr>
        <p:spPr>
          <a:xfrm>
            <a:off x="2060320" y="205860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0EE88B-2553-2469-6C7B-D01962B53F42}"/>
              </a:ext>
            </a:extLst>
          </p:cNvPr>
          <p:cNvSpPr/>
          <p:nvPr/>
        </p:nvSpPr>
        <p:spPr>
          <a:xfrm>
            <a:off x="2060319" y="2870593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196538-D3D2-4F15-BAB2-2BE085911A61}"/>
              </a:ext>
            </a:extLst>
          </p:cNvPr>
          <p:cNvSpPr/>
          <p:nvPr/>
        </p:nvSpPr>
        <p:spPr>
          <a:xfrm>
            <a:off x="2060320" y="2464600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39B1F48-F598-805D-68DF-76398D008AD1}"/>
              </a:ext>
            </a:extLst>
          </p:cNvPr>
          <p:cNvSpPr/>
          <p:nvPr/>
        </p:nvSpPr>
        <p:spPr>
          <a:xfrm>
            <a:off x="4905128" y="1008102"/>
            <a:ext cx="2409813" cy="2286915"/>
          </a:xfrm>
          <a:prstGeom prst="roundRect">
            <a:avLst>
              <a:gd name="adj" fmla="val 10183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orbel" panose="020B0503020204020204" pitchFamily="34" charset="0"/>
              </a:rPr>
              <a:t>Input Query Preparation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B565D3-A575-A3BF-7B48-84554467D4F1}"/>
              </a:ext>
            </a:extLst>
          </p:cNvPr>
          <p:cNvSpPr/>
          <p:nvPr/>
        </p:nvSpPr>
        <p:spPr>
          <a:xfrm>
            <a:off x="5236682" y="184715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5D38304-B93C-EF93-D440-72CF959C60A5}"/>
              </a:ext>
            </a:extLst>
          </p:cNvPr>
          <p:cNvSpPr/>
          <p:nvPr/>
        </p:nvSpPr>
        <p:spPr>
          <a:xfrm>
            <a:off x="5312883" y="2147535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E9CF3A1-2D50-0495-21D5-6AB3DF0F6673}"/>
              </a:ext>
            </a:extLst>
          </p:cNvPr>
          <p:cNvSpPr/>
          <p:nvPr/>
        </p:nvSpPr>
        <p:spPr>
          <a:xfrm>
            <a:off x="5466358" y="2429770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863DB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BE64134-6AB7-3092-131C-538617D0F307}"/>
              </a:ext>
            </a:extLst>
          </p:cNvPr>
          <p:cNvSpPr/>
          <p:nvPr/>
        </p:nvSpPr>
        <p:spPr>
          <a:xfrm>
            <a:off x="5624672" y="2712006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0AE16E-C9A8-A22F-3FA0-D4CA281DC9D9}"/>
              </a:ext>
            </a:extLst>
          </p:cNvPr>
          <p:cNvSpPr txBox="1"/>
          <p:nvPr/>
        </p:nvSpPr>
        <p:spPr>
          <a:xfrm>
            <a:off x="6064537" y="2697436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BDFCB57-1181-54D1-2CDB-F3204B910103}"/>
              </a:ext>
            </a:extLst>
          </p:cNvPr>
          <p:cNvSpPr txBox="1"/>
          <p:nvPr/>
        </p:nvSpPr>
        <p:spPr>
          <a:xfrm>
            <a:off x="2682117" y="2822829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95DA1D9-3830-7D38-3584-45F17D0F7ED2}"/>
              </a:ext>
            </a:extLst>
          </p:cNvPr>
          <p:cNvSpPr/>
          <p:nvPr/>
        </p:nvSpPr>
        <p:spPr>
          <a:xfrm>
            <a:off x="190500" y="3710351"/>
            <a:ext cx="8750300" cy="2576150"/>
          </a:xfrm>
          <a:prstGeom prst="roundRect">
            <a:avLst>
              <a:gd name="adj" fmla="val 7759"/>
            </a:avLst>
          </a:prstGeom>
          <a:solidFill>
            <a:srgbClr val="ACDBCD">
              <a:alpha val="38039"/>
            </a:srgbClr>
          </a:solidFill>
          <a:ln w="38100">
            <a:solidFill>
              <a:srgbClr val="3381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33817C"/>
                </a:solidFill>
                <a:effectLst/>
                <a:uLnTx/>
                <a:uFillTx/>
                <a:latin typeface="Corbel" panose="020B0503020204020204" pitchFamily="34" charset="0"/>
              </a:rPr>
              <a:t>Graph Query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6F444F5-FD28-2556-AA00-39496BFF9EB2}"/>
              </a:ext>
            </a:extLst>
          </p:cNvPr>
          <p:cNvSpPr/>
          <p:nvPr/>
        </p:nvSpPr>
        <p:spPr>
          <a:xfrm>
            <a:off x="541555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EE138CE-0ADA-97CF-2AC6-67DB38C22867}"/>
              </a:ext>
            </a:extLst>
          </p:cNvPr>
          <p:cNvGrpSpPr/>
          <p:nvPr/>
        </p:nvGrpSpPr>
        <p:grpSpPr>
          <a:xfrm>
            <a:off x="1220135" y="4911476"/>
            <a:ext cx="621798" cy="790223"/>
            <a:chOff x="8101542" y="2369948"/>
            <a:chExt cx="446556" cy="576202"/>
          </a:xfrm>
        </p:grpSpPr>
        <p:pic>
          <p:nvPicPr>
            <p:cNvPr id="71" name="Graphic 3" descr="Germ with solid fill">
              <a:extLst>
                <a:ext uri="{FF2B5EF4-FFF2-40B4-BE49-F238E27FC236}">
                  <a16:creationId xmlns:a16="http://schemas.microsoft.com/office/drawing/2014/main" id="{9153ED2A-43D3-C855-1DA7-4013E16BF7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338993" y="2486396"/>
              <a:ext cx="137848" cy="137848"/>
            </a:xfrm>
            <a:prstGeom prst="rect">
              <a:avLst/>
            </a:prstGeom>
          </p:spPr>
        </p:pic>
        <p:pic>
          <p:nvPicPr>
            <p:cNvPr id="72" name="Graphic 4" descr="Germ with solid fill">
              <a:extLst>
                <a:ext uri="{FF2B5EF4-FFF2-40B4-BE49-F238E27FC236}">
                  <a16:creationId xmlns:a16="http://schemas.microsoft.com/office/drawing/2014/main" id="{E4050ADE-9FB3-805B-20E6-2F32A59733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39386" y="2762008"/>
              <a:ext cx="136800" cy="136800"/>
            </a:xfrm>
            <a:prstGeom prst="rect">
              <a:avLst/>
            </a:prstGeom>
          </p:spPr>
        </p:pic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BA16FC57-59F3-E848-2235-A27AC00B053A}"/>
                </a:ext>
              </a:extLst>
            </p:cNvPr>
            <p:cNvSpPr/>
            <p:nvPr/>
          </p:nvSpPr>
          <p:spPr>
            <a:xfrm>
              <a:off x="8101542" y="2369948"/>
              <a:ext cx="446556" cy="576202"/>
            </a:xfrm>
            <a:custGeom>
              <a:avLst/>
              <a:gdLst>
                <a:gd name="connsiteX0" fmla="*/ 403342 w 446556"/>
                <a:gd name="connsiteY0" fmla="*/ 532987 h 576202"/>
                <a:gd name="connsiteX1" fmla="*/ 43215 w 446556"/>
                <a:gd name="connsiteY1" fmla="*/ 532987 h 576202"/>
                <a:gd name="connsiteX2" fmla="*/ 43215 w 446556"/>
                <a:gd name="connsiteY2" fmla="*/ 86430 h 576202"/>
                <a:gd name="connsiteX3" fmla="*/ 122443 w 446556"/>
                <a:gd name="connsiteY3" fmla="*/ 86430 h 576202"/>
                <a:gd name="connsiteX4" fmla="*/ 122443 w 446556"/>
                <a:gd name="connsiteY4" fmla="*/ 129646 h 576202"/>
                <a:gd name="connsiteX5" fmla="*/ 324114 w 446556"/>
                <a:gd name="connsiteY5" fmla="*/ 129646 h 576202"/>
                <a:gd name="connsiteX6" fmla="*/ 324114 w 446556"/>
                <a:gd name="connsiteY6" fmla="*/ 86430 h 576202"/>
                <a:gd name="connsiteX7" fmla="*/ 403342 w 446556"/>
                <a:gd name="connsiteY7" fmla="*/ 86430 h 576202"/>
                <a:gd name="connsiteX8" fmla="*/ 223278 w 446556"/>
                <a:gd name="connsiteY8" fmla="*/ 28810 h 576202"/>
                <a:gd name="connsiteX9" fmla="*/ 244886 w 446556"/>
                <a:gd name="connsiteY9" fmla="*/ 50418 h 576202"/>
                <a:gd name="connsiteX10" fmla="*/ 223278 w 446556"/>
                <a:gd name="connsiteY10" fmla="*/ 72025 h 576202"/>
                <a:gd name="connsiteX11" fmla="*/ 201671 w 446556"/>
                <a:gd name="connsiteY11" fmla="*/ 50418 h 576202"/>
                <a:gd name="connsiteX12" fmla="*/ 222567 w 446556"/>
                <a:gd name="connsiteY12" fmla="*/ 28810 h 576202"/>
                <a:gd name="connsiteX13" fmla="*/ 223278 w 446556"/>
                <a:gd name="connsiteY13" fmla="*/ 28810 h 576202"/>
                <a:gd name="connsiteX14" fmla="*/ 417747 w 446556"/>
                <a:gd name="connsiteY14" fmla="*/ 43215 h 576202"/>
                <a:gd name="connsiteX15" fmla="*/ 295304 w 446556"/>
                <a:gd name="connsiteY15" fmla="*/ 43215 h 576202"/>
                <a:gd name="connsiteX16" fmla="*/ 295304 w 446556"/>
                <a:gd name="connsiteY16" fmla="*/ 28810 h 576202"/>
                <a:gd name="connsiteX17" fmla="*/ 266494 w 446556"/>
                <a:gd name="connsiteY17" fmla="*/ 0 h 576202"/>
                <a:gd name="connsiteX18" fmla="*/ 180063 w 446556"/>
                <a:gd name="connsiteY18" fmla="*/ 0 h 576202"/>
                <a:gd name="connsiteX19" fmla="*/ 151253 w 446556"/>
                <a:gd name="connsiteY19" fmla="*/ 28810 h 576202"/>
                <a:gd name="connsiteX20" fmla="*/ 151253 w 446556"/>
                <a:gd name="connsiteY20" fmla="*/ 43215 h 576202"/>
                <a:gd name="connsiteX21" fmla="*/ 28810 w 446556"/>
                <a:gd name="connsiteY21" fmla="*/ 43215 h 576202"/>
                <a:gd name="connsiteX22" fmla="*/ 0 w 446556"/>
                <a:gd name="connsiteY22" fmla="*/ 72025 h 576202"/>
                <a:gd name="connsiteX23" fmla="*/ 0 w 446556"/>
                <a:gd name="connsiteY23" fmla="*/ 547392 h 576202"/>
                <a:gd name="connsiteX24" fmla="*/ 28810 w 446556"/>
                <a:gd name="connsiteY24" fmla="*/ 576203 h 576202"/>
                <a:gd name="connsiteX25" fmla="*/ 417747 w 446556"/>
                <a:gd name="connsiteY25" fmla="*/ 576203 h 576202"/>
                <a:gd name="connsiteX26" fmla="*/ 446557 w 446556"/>
                <a:gd name="connsiteY26" fmla="*/ 547392 h 576202"/>
                <a:gd name="connsiteX27" fmla="*/ 446557 w 446556"/>
                <a:gd name="connsiteY27" fmla="*/ 72025 h 576202"/>
                <a:gd name="connsiteX28" fmla="*/ 417747 w 446556"/>
                <a:gd name="connsiteY28" fmla="*/ 43215 h 57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6556" h="576202">
                  <a:moveTo>
                    <a:pt x="403342" y="532987"/>
                  </a:moveTo>
                  <a:lnTo>
                    <a:pt x="43215" y="532987"/>
                  </a:lnTo>
                  <a:lnTo>
                    <a:pt x="43215" y="86430"/>
                  </a:lnTo>
                  <a:lnTo>
                    <a:pt x="122443" y="86430"/>
                  </a:lnTo>
                  <a:lnTo>
                    <a:pt x="122443" y="129646"/>
                  </a:lnTo>
                  <a:lnTo>
                    <a:pt x="324114" y="129646"/>
                  </a:lnTo>
                  <a:lnTo>
                    <a:pt x="324114" y="86430"/>
                  </a:lnTo>
                  <a:lnTo>
                    <a:pt x="403342" y="86430"/>
                  </a:lnTo>
                  <a:close/>
                  <a:moveTo>
                    <a:pt x="223278" y="28810"/>
                  </a:moveTo>
                  <a:cubicBezTo>
                    <a:pt x="235212" y="28810"/>
                    <a:pt x="244886" y="38484"/>
                    <a:pt x="244886" y="50418"/>
                  </a:cubicBezTo>
                  <a:cubicBezTo>
                    <a:pt x="244886" y="62352"/>
                    <a:pt x="235212" y="72025"/>
                    <a:pt x="223278" y="72025"/>
                  </a:cubicBezTo>
                  <a:cubicBezTo>
                    <a:pt x="211345" y="72025"/>
                    <a:pt x="201671" y="62352"/>
                    <a:pt x="201671" y="50418"/>
                  </a:cubicBezTo>
                  <a:cubicBezTo>
                    <a:pt x="201474" y="38680"/>
                    <a:pt x="210830" y="29007"/>
                    <a:pt x="222567" y="28810"/>
                  </a:cubicBezTo>
                  <a:cubicBezTo>
                    <a:pt x="222804" y="28806"/>
                    <a:pt x="223042" y="28806"/>
                    <a:pt x="223278" y="28810"/>
                  </a:cubicBezTo>
                  <a:close/>
                  <a:moveTo>
                    <a:pt x="417747" y="43215"/>
                  </a:moveTo>
                  <a:lnTo>
                    <a:pt x="295304" y="43215"/>
                  </a:lnTo>
                  <a:lnTo>
                    <a:pt x="295304" y="28810"/>
                  </a:lnTo>
                  <a:cubicBezTo>
                    <a:pt x="295304" y="12899"/>
                    <a:pt x="282405" y="0"/>
                    <a:pt x="266494" y="0"/>
                  </a:cubicBezTo>
                  <a:lnTo>
                    <a:pt x="180063" y="0"/>
                  </a:lnTo>
                  <a:cubicBezTo>
                    <a:pt x="164152" y="0"/>
                    <a:pt x="151253" y="12899"/>
                    <a:pt x="151253" y="28810"/>
                  </a:cubicBezTo>
                  <a:lnTo>
                    <a:pt x="151253" y="43215"/>
                  </a:lnTo>
                  <a:lnTo>
                    <a:pt x="28810" y="43215"/>
                  </a:lnTo>
                  <a:cubicBezTo>
                    <a:pt x="12899" y="43215"/>
                    <a:pt x="0" y="56114"/>
                    <a:pt x="0" y="72025"/>
                  </a:cubicBezTo>
                  <a:lnTo>
                    <a:pt x="0" y="547392"/>
                  </a:lnTo>
                  <a:cubicBezTo>
                    <a:pt x="0" y="563304"/>
                    <a:pt x="12899" y="576203"/>
                    <a:pt x="28810" y="576203"/>
                  </a:cubicBezTo>
                  <a:lnTo>
                    <a:pt x="417747" y="576203"/>
                  </a:lnTo>
                  <a:cubicBezTo>
                    <a:pt x="433658" y="576203"/>
                    <a:pt x="446557" y="563304"/>
                    <a:pt x="446557" y="547392"/>
                  </a:cubicBezTo>
                  <a:lnTo>
                    <a:pt x="446557" y="72025"/>
                  </a:lnTo>
                  <a:cubicBezTo>
                    <a:pt x="446557" y="56114"/>
                    <a:pt x="433658" y="43215"/>
                    <a:pt x="417747" y="43215"/>
                  </a:cubicBez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E5FDAC85-FC69-3EA4-2CF5-60B4C7B95A23}"/>
                </a:ext>
              </a:extLst>
            </p:cNvPr>
            <p:cNvSpPr/>
            <p:nvPr/>
          </p:nvSpPr>
          <p:spPr>
            <a:xfrm>
              <a:off x="8193064" y="2526293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7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7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3C7F4A7-CBB2-64E8-4E2A-D49DDBCB47EE}"/>
                </a:ext>
              </a:extLst>
            </p:cNvPr>
            <p:cNvSpPr/>
            <p:nvPr/>
          </p:nvSpPr>
          <p:spPr>
            <a:xfrm>
              <a:off x="8193064" y="2785584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6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6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pic>
          <p:nvPicPr>
            <p:cNvPr id="76" name="Graphic 8" descr="Close with solid fill">
              <a:extLst>
                <a:ext uri="{FF2B5EF4-FFF2-40B4-BE49-F238E27FC236}">
                  <a16:creationId xmlns:a16="http://schemas.microsoft.com/office/drawing/2014/main" id="{2973A205-6218-6F54-9A3C-60802C650F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92670" y="2646181"/>
              <a:ext cx="97200" cy="97200"/>
            </a:xfrm>
            <a:prstGeom prst="rect">
              <a:avLst/>
            </a:prstGeom>
          </p:spPr>
        </p:pic>
        <p:pic>
          <p:nvPicPr>
            <p:cNvPr id="77" name="Graphic 9" descr="Germ with solid fill">
              <a:extLst>
                <a:ext uri="{FF2B5EF4-FFF2-40B4-BE49-F238E27FC236}">
                  <a16:creationId xmlns:a16="http://schemas.microsoft.com/office/drawing/2014/main" id="{016B918B-C4EA-675E-CB3F-CB2502CFF6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39386" y="2627196"/>
              <a:ext cx="136800" cy="136800"/>
            </a:xfrm>
            <a:prstGeom prst="rect">
              <a:avLst/>
            </a:prstGeom>
          </p:spPr>
        </p:pic>
      </p:grpSp>
      <p:sp>
        <p:nvSpPr>
          <p:cNvPr id="69" name="TextBox 10">
            <a:extLst>
              <a:ext uri="{FF2B5EF4-FFF2-40B4-BE49-F238E27FC236}">
                <a16:creationId xmlns:a16="http://schemas.microsoft.com/office/drawing/2014/main" id="{032CAD08-B898-0368-93F3-7981D964D0A3}"/>
              </a:ext>
            </a:extLst>
          </p:cNvPr>
          <p:cNvSpPr txBox="1"/>
          <p:nvPr/>
        </p:nvSpPr>
        <p:spPr>
          <a:xfrm>
            <a:off x="414905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K-Mer Lookup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3DFCA99B-E34B-1596-18F4-B092DE6F6155}"/>
              </a:ext>
            </a:extLst>
          </p:cNvPr>
          <p:cNvSpPr/>
          <p:nvPr/>
        </p:nvSpPr>
        <p:spPr>
          <a:xfrm>
            <a:off x="6483372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sp>
        <p:nvSpPr>
          <p:cNvPr id="121" name="TextBox 10">
            <a:extLst>
              <a:ext uri="{FF2B5EF4-FFF2-40B4-BE49-F238E27FC236}">
                <a16:creationId xmlns:a16="http://schemas.microsoft.com/office/drawing/2014/main" id="{6F879E18-832E-0E1A-98EB-F939C4B5D413}"/>
              </a:ext>
            </a:extLst>
          </p:cNvPr>
          <p:cNvSpPr txBox="1"/>
          <p:nvPr/>
        </p:nvSpPr>
        <p:spPr>
          <a:xfrm>
            <a:off x="6356722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Read Mapping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301DD0A-527A-725E-7957-2A869D64B4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2195" y="4991553"/>
            <a:ext cx="1706508" cy="664640"/>
          </a:xfrm>
          <a:prstGeom prst="rect">
            <a:avLst/>
          </a:prstGeom>
        </p:spPr>
      </p:pic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2EAF7D58-E845-9903-B193-860754C51953}"/>
              </a:ext>
            </a:extLst>
          </p:cNvPr>
          <p:cNvCxnSpPr>
            <a:cxnSpLocks/>
            <a:stCxn id="4" idx="3"/>
            <a:endCxn id="29" idx="1"/>
          </p:cNvCxnSpPr>
          <p:nvPr/>
        </p:nvCxnSpPr>
        <p:spPr>
          <a:xfrm flipV="1">
            <a:off x="4018485" y="2151560"/>
            <a:ext cx="886643" cy="327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37C53843-AE57-D578-D777-6D4DE904A159}"/>
              </a:ext>
            </a:extLst>
          </p:cNvPr>
          <p:cNvCxnSpPr>
            <a:cxnSpLocks/>
          </p:cNvCxnSpPr>
          <p:nvPr/>
        </p:nvCxnSpPr>
        <p:spPr>
          <a:xfrm>
            <a:off x="5255732" y="3307946"/>
            <a:ext cx="0" cy="402405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560B052C-7189-C3FE-4A5C-B0B963BA2A50}"/>
              </a:ext>
            </a:extLst>
          </p:cNvPr>
          <p:cNvGrpSpPr/>
          <p:nvPr/>
        </p:nvGrpSpPr>
        <p:grpSpPr>
          <a:xfrm>
            <a:off x="4696932" y="794590"/>
            <a:ext cx="558800" cy="584775"/>
            <a:chOff x="661335" y="1262381"/>
            <a:chExt cx="558800" cy="5847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8506A70-0A1A-D005-7A98-8705B001AEA2}"/>
                </a:ext>
              </a:extLst>
            </p:cNvPr>
            <p:cNvSpPr/>
            <p:nvPr/>
          </p:nvSpPr>
          <p:spPr>
            <a:xfrm>
              <a:off x="787400" y="1384300"/>
              <a:ext cx="304478" cy="3660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28E4A2-0109-D3BA-2A6B-018C37E91347}"/>
                </a:ext>
              </a:extLst>
            </p:cNvPr>
            <p:cNvSpPr txBox="1"/>
            <p:nvPr/>
          </p:nvSpPr>
          <p:spPr>
            <a:xfrm>
              <a:off x="661335" y="1262381"/>
              <a:ext cx="558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4472C4"/>
                  </a:solidFill>
                </a:rPr>
                <a:t>❶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2FA4F3-3ACB-9D31-C30B-F1B4203B5C35}"/>
              </a:ext>
            </a:extLst>
          </p:cNvPr>
          <p:cNvGrpSpPr/>
          <p:nvPr/>
        </p:nvGrpSpPr>
        <p:grpSpPr>
          <a:xfrm>
            <a:off x="3193762" y="3528463"/>
            <a:ext cx="506750" cy="584775"/>
            <a:chOff x="414906" y="2254006"/>
            <a:chExt cx="506750" cy="5847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3D33E16-2C73-884A-5ED6-8790F3F353F4}"/>
                </a:ext>
              </a:extLst>
            </p:cNvPr>
            <p:cNvSpPr/>
            <p:nvPr/>
          </p:nvSpPr>
          <p:spPr>
            <a:xfrm>
              <a:off x="541555" y="2367335"/>
              <a:ext cx="245845" cy="3700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D6098C-DE2B-F592-CD32-D7C9A30353EB}"/>
                </a:ext>
              </a:extLst>
            </p:cNvPr>
            <p:cNvSpPr txBox="1"/>
            <p:nvPr/>
          </p:nvSpPr>
          <p:spPr>
            <a:xfrm>
              <a:off x="414906" y="2254006"/>
              <a:ext cx="5067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33817C"/>
                  </a:solidFill>
                </a:rPr>
                <a:t>❷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EFFF0BB9-4F9F-D6F3-C215-A98210E096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3762" y="4289041"/>
            <a:ext cx="2756475" cy="1774369"/>
          </a:xfrm>
          <a:prstGeom prst="rect">
            <a:avLst/>
          </a:prstGeom>
        </p:spPr>
      </p:pic>
      <p:sp>
        <p:nvSpPr>
          <p:cNvPr id="16" name="TextBox 14">
            <a:extLst>
              <a:ext uri="{FF2B5EF4-FFF2-40B4-BE49-F238E27FC236}">
                <a16:creationId xmlns:a16="http://schemas.microsoft.com/office/drawing/2014/main" id="{C0DA0439-B601-20C9-1304-BF0DD9C29626}"/>
              </a:ext>
            </a:extLst>
          </p:cNvPr>
          <p:cNvSpPr txBox="1"/>
          <p:nvPr/>
        </p:nvSpPr>
        <p:spPr>
          <a:xfrm>
            <a:off x="3260114" y="4314441"/>
            <a:ext cx="2621142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Graph-Based Database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DBAB77-3D1D-D75F-9DEB-65538CA39E47}"/>
              </a:ext>
            </a:extLst>
          </p:cNvPr>
          <p:cNvSpPr/>
          <p:nvPr/>
        </p:nvSpPr>
        <p:spPr>
          <a:xfrm>
            <a:off x="0" y="3342781"/>
            <a:ext cx="9052560" cy="3127029"/>
          </a:xfrm>
          <a:prstGeom prst="rect">
            <a:avLst/>
          </a:prstGeom>
          <a:solidFill>
            <a:srgbClr val="FFFFFF">
              <a:alpha val="6745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158168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B9B73-9895-AEF0-04D4-E457DC69F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roup 178">
            <a:extLst>
              <a:ext uri="{FF2B5EF4-FFF2-40B4-BE49-F238E27FC236}">
                <a16:creationId xmlns:a16="http://schemas.microsoft.com/office/drawing/2014/main" id="{37189207-CFCD-E8AD-0E73-7F6968424812}"/>
              </a:ext>
            </a:extLst>
          </p:cNvPr>
          <p:cNvGrpSpPr/>
          <p:nvPr/>
        </p:nvGrpSpPr>
        <p:grpSpPr>
          <a:xfrm>
            <a:off x="3083409" y="3132560"/>
            <a:ext cx="2976447" cy="2622476"/>
            <a:chOff x="3083409" y="3132560"/>
            <a:chExt cx="2976447" cy="2622476"/>
          </a:xfrm>
        </p:grpSpPr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6D708E16-3BA5-C30C-36F6-DA5457809AF4}"/>
                </a:ext>
              </a:extLst>
            </p:cNvPr>
            <p:cNvSpPr/>
            <p:nvPr/>
          </p:nvSpPr>
          <p:spPr>
            <a:xfrm>
              <a:off x="3319385" y="3132560"/>
              <a:ext cx="2740471" cy="2622476"/>
            </a:xfrm>
            <a:prstGeom prst="roundRect">
              <a:avLst>
                <a:gd name="adj" fmla="val 2849"/>
              </a:avLst>
            </a:prstGeom>
            <a:solidFill>
              <a:srgbClr val="FEF2D8">
                <a:alpha val="74118"/>
              </a:srgbClr>
            </a:solidFill>
            <a:ln w="158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CFF6C32-7071-3067-B37C-3854498FDEE2}"/>
                </a:ext>
              </a:extLst>
            </p:cNvPr>
            <p:cNvSpPr txBox="1"/>
            <p:nvPr/>
          </p:nvSpPr>
          <p:spPr>
            <a:xfrm>
              <a:off x="3402591" y="5210103"/>
              <a:ext cx="23958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i="1" dirty="0">
                  <a:solidFill>
                    <a:srgbClr val="A27A00"/>
                  </a:solidFill>
                </a:rPr>
                <a:t>❸</a:t>
              </a:r>
              <a:r>
                <a:rPr lang="en-CH" sz="2000" b="1" i="1" dirty="0">
                  <a:solidFill>
                    <a:srgbClr val="A27A00"/>
                  </a:solidFill>
                  <a:latin typeface="Corbel" panose="020B0503020204020204" pitchFamily="34" charset="0"/>
                </a:rPr>
                <a:t> Batching</a:t>
              </a:r>
            </a:p>
          </p:txBody>
        </p: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C7CB44E0-AD72-DD74-EB19-66C7875C53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3409" y="4445351"/>
              <a:ext cx="235976" cy="3147"/>
            </a:xfrm>
            <a:prstGeom prst="straightConnector1">
              <a:avLst/>
            </a:prstGeom>
            <a:ln w="15875">
              <a:solidFill>
                <a:srgbClr val="273592"/>
              </a:solidFill>
              <a:tailEnd type="triangle" w="lg" len="med"/>
            </a:ln>
            <a:effectLst>
              <a:glow rad="127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31CEA17-2967-7A99-7BC2-F2EC6CCF3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Input Query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C8568-B094-8FDD-251A-3FF49DEF6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880" y="904467"/>
            <a:ext cx="9011120" cy="47983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b="1" dirty="0"/>
              <a:t>GRAINS prepares reads for efficient queries in the next step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i="1" dirty="0"/>
              <a:t>Performed in the</a:t>
            </a:r>
            <a:r>
              <a:rPr lang="en-GB" b="1" i="1" dirty="0"/>
              <a:t> </a:t>
            </a:r>
            <a:r>
              <a:rPr lang="en-GB" b="1" i="1" dirty="0">
                <a:solidFill>
                  <a:srgbClr val="FA8607"/>
                </a:solidFill>
              </a:rPr>
              <a:t>host system </a:t>
            </a:r>
            <a:r>
              <a:rPr lang="en-GB" i="1" dirty="0"/>
              <a:t>due to </a:t>
            </a:r>
            <a:r>
              <a:rPr lang="en-GB" b="1" i="1" dirty="0">
                <a:solidFill>
                  <a:srgbClr val="FA8607"/>
                </a:solidFill>
              </a:rPr>
              <a:t>large #writes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CDB95A-F2DB-75EE-D951-10BFCDE03615}"/>
              </a:ext>
            </a:extLst>
          </p:cNvPr>
          <p:cNvSpPr txBox="1"/>
          <p:nvPr/>
        </p:nvSpPr>
        <p:spPr>
          <a:xfrm>
            <a:off x="132880" y="1933048"/>
            <a:ext cx="37220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b="1" i="1" dirty="0">
                <a:solidFill>
                  <a:srgbClr val="669C40"/>
                </a:solidFill>
                <a:latin typeface="Corbel" panose="020B0503020204020204" pitchFamily="34" charset="0"/>
              </a:rPr>
              <a:t>Cross-read k-mer batching</a:t>
            </a:r>
          </a:p>
          <a:p>
            <a:pPr marL="0" indent="0">
              <a:buNone/>
            </a:pPr>
            <a:r>
              <a:rPr lang="en-GB" sz="2000" i="1" dirty="0">
                <a:solidFill>
                  <a:srgbClr val="669C40"/>
                </a:solidFill>
                <a:latin typeface="Corbel" panose="020B0503020204020204" pitchFamily="34" charset="0"/>
              </a:rPr>
              <a:t>to reduce #random accesses</a:t>
            </a:r>
            <a:endParaRPr lang="en-CH" sz="2000" i="1" dirty="0">
              <a:solidFill>
                <a:srgbClr val="669C40"/>
              </a:solidFill>
              <a:latin typeface="Corbel" panose="020B05030202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DF89DC-7279-63D3-4EB1-16CC41CBB46C}"/>
              </a:ext>
            </a:extLst>
          </p:cNvPr>
          <p:cNvSpPr txBox="1"/>
          <p:nvPr/>
        </p:nvSpPr>
        <p:spPr>
          <a:xfrm>
            <a:off x="3931390" y="1933048"/>
            <a:ext cx="52126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b="1" i="1" dirty="0">
                <a:solidFill>
                  <a:srgbClr val="669C40"/>
                </a:solidFill>
                <a:latin typeface="Corbel" panose="020B0503020204020204" pitchFamily="34" charset="0"/>
              </a:rPr>
              <a:t>Genome-graph-aware query reordering</a:t>
            </a:r>
            <a:br>
              <a:rPr lang="en-GB" sz="2400" b="1" i="1" dirty="0">
                <a:solidFill>
                  <a:srgbClr val="669C40"/>
                </a:solidFill>
                <a:latin typeface="Corbel" panose="020B0503020204020204" pitchFamily="34" charset="0"/>
              </a:rPr>
            </a:br>
            <a:r>
              <a:rPr lang="en-GB" sz="2000" i="1" dirty="0">
                <a:solidFill>
                  <a:srgbClr val="669C40"/>
                </a:solidFill>
                <a:latin typeface="Corbel" panose="020B0503020204020204" pitchFamily="34" charset="0"/>
              </a:rPr>
              <a:t>to improve access patterns</a:t>
            </a:r>
            <a:endParaRPr lang="en-CH" sz="2000" i="1" dirty="0">
              <a:solidFill>
                <a:srgbClr val="669C40"/>
              </a:solidFill>
              <a:latin typeface="Corbel" panose="020B0503020204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8755DE3-172D-4FEE-0936-A365498AE37B}"/>
              </a:ext>
            </a:extLst>
          </p:cNvPr>
          <p:cNvSpPr/>
          <p:nvPr/>
        </p:nvSpPr>
        <p:spPr>
          <a:xfrm>
            <a:off x="162335" y="3141955"/>
            <a:ext cx="1539464" cy="2616192"/>
          </a:xfrm>
          <a:prstGeom prst="roundRect">
            <a:avLst>
              <a:gd name="adj" fmla="val 5422"/>
            </a:avLst>
          </a:prstGeom>
          <a:solidFill>
            <a:srgbClr val="FEF2D8">
              <a:alpha val="74118"/>
            </a:srgbClr>
          </a:solidFill>
          <a:ln w="158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5252C5-25F0-9286-62A4-91614CDFCA71}"/>
              </a:ext>
            </a:extLst>
          </p:cNvPr>
          <p:cNvSpPr/>
          <p:nvPr/>
        </p:nvSpPr>
        <p:spPr>
          <a:xfrm>
            <a:off x="275285" y="3614612"/>
            <a:ext cx="1321812" cy="27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ACTAGTCGT…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BC1A48-9645-CE85-738A-C7A851561518}"/>
              </a:ext>
            </a:extLst>
          </p:cNvPr>
          <p:cNvSpPr txBox="1"/>
          <p:nvPr/>
        </p:nvSpPr>
        <p:spPr>
          <a:xfrm>
            <a:off x="176859" y="3132560"/>
            <a:ext cx="991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dirty="0">
                <a:latin typeface="Corbel" panose="020B0503020204020204" pitchFamily="34" charset="0"/>
              </a:rPr>
              <a:t>Read: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FF6FD3-F4AC-AB78-76BA-5B4B7CDE52C5}"/>
              </a:ext>
            </a:extLst>
          </p:cNvPr>
          <p:cNvSpPr txBox="1"/>
          <p:nvPr/>
        </p:nvSpPr>
        <p:spPr>
          <a:xfrm>
            <a:off x="189052" y="5101228"/>
            <a:ext cx="1321813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b="1" i="1" dirty="0">
                <a:solidFill>
                  <a:srgbClr val="A27A00"/>
                </a:solidFill>
              </a:rPr>
              <a:t>❶</a:t>
            </a:r>
            <a:r>
              <a:rPr lang="en-CH" sz="2000" b="1" i="1" dirty="0">
                <a:solidFill>
                  <a:srgbClr val="A27A00"/>
                </a:solidFill>
                <a:latin typeface="Corbel" panose="020B0503020204020204" pitchFamily="34" charset="0"/>
              </a:rPr>
              <a:t> K-mer </a:t>
            </a:r>
            <a:br>
              <a:rPr lang="en-CH" sz="2000" b="1" i="1" dirty="0">
                <a:solidFill>
                  <a:srgbClr val="A27A00"/>
                </a:solidFill>
                <a:latin typeface="Corbel" panose="020B0503020204020204" pitchFamily="34" charset="0"/>
              </a:rPr>
            </a:br>
            <a:r>
              <a:rPr lang="en-CH" sz="2000" b="1" i="1" dirty="0">
                <a:solidFill>
                  <a:srgbClr val="A27A00"/>
                </a:solidFill>
                <a:latin typeface="Corbel" panose="020B0503020204020204" pitchFamily="34" charset="0"/>
              </a:rPr>
              <a:t>Extraction</a:t>
            </a: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2FB54A18-9FC9-84E7-0DC7-F417A82508C1}"/>
              </a:ext>
            </a:extLst>
          </p:cNvPr>
          <p:cNvGrpSpPr/>
          <p:nvPr/>
        </p:nvGrpSpPr>
        <p:grpSpPr>
          <a:xfrm>
            <a:off x="163652" y="3958246"/>
            <a:ext cx="1321813" cy="1197310"/>
            <a:chOff x="163652" y="3958246"/>
            <a:chExt cx="1321813" cy="119731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606496E-F41F-3849-EAD0-96B5EA1EC1C6}"/>
                </a:ext>
              </a:extLst>
            </p:cNvPr>
            <p:cNvSpPr/>
            <p:nvPr/>
          </p:nvSpPr>
          <p:spPr>
            <a:xfrm>
              <a:off x="275284" y="4324342"/>
              <a:ext cx="703747" cy="27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1600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ACTAG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50F86B-D685-F60A-17DE-49EF33536924}"/>
                </a:ext>
              </a:extLst>
            </p:cNvPr>
            <p:cNvSpPr txBox="1"/>
            <p:nvPr/>
          </p:nvSpPr>
          <p:spPr>
            <a:xfrm>
              <a:off x="961230" y="4786224"/>
              <a:ext cx="414338" cy="369332"/>
            </a:xfrm>
            <a:prstGeom prst="rect">
              <a:avLst/>
            </a:prstGeom>
            <a:noFill/>
            <a:ln w="158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CH" dirty="0"/>
                <a:t>…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018BCD7-D1AE-5090-68E0-8380CD57C950}"/>
                </a:ext>
              </a:extLst>
            </p:cNvPr>
            <p:cNvSpPr txBox="1"/>
            <p:nvPr/>
          </p:nvSpPr>
          <p:spPr>
            <a:xfrm>
              <a:off x="163652" y="3958246"/>
              <a:ext cx="13218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Corbel" panose="020B0503020204020204" pitchFamily="34" charset="0"/>
                </a:rPr>
                <a:t>K</a:t>
              </a:r>
              <a:r>
                <a:rPr lang="en-CH" sz="2000" dirty="0">
                  <a:latin typeface="Corbel" panose="020B0503020204020204" pitchFamily="34" charset="0"/>
                </a:rPr>
                <a:t>-mers: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5A5644E-4AF3-A012-9C4C-F7958DE4D3E5}"/>
                </a:ext>
              </a:extLst>
            </p:cNvPr>
            <p:cNvSpPr/>
            <p:nvPr/>
          </p:nvSpPr>
          <p:spPr>
            <a:xfrm>
              <a:off x="365245" y="4664708"/>
              <a:ext cx="701554" cy="27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1600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CTAGT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99BF2B5-AA91-4DE0-AEE2-0B0C7A8C6F22}"/>
              </a:ext>
            </a:extLst>
          </p:cNvPr>
          <p:cNvGrpSpPr/>
          <p:nvPr/>
        </p:nvGrpSpPr>
        <p:grpSpPr>
          <a:xfrm>
            <a:off x="1701799" y="3134154"/>
            <a:ext cx="1394312" cy="2625581"/>
            <a:chOff x="1701799" y="3134154"/>
            <a:chExt cx="1394312" cy="2625581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6FA85B5-1E31-9715-1115-7A653BD6C9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1799" y="4445371"/>
              <a:ext cx="235976" cy="3106"/>
            </a:xfrm>
            <a:prstGeom prst="straightConnector1">
              <a:avLst/>
            </a:prstGeom>
            <a:ln w="15875">
              <a:solidFill>
                <a:srgbClr val="273592"/>
              </a:solidFill>
              <a:tailEnd type="triangle" w="lg" len="med"/>
            </a:ln>
            <a:effectLst>
              <a:glow rad="127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F3015B02-2775-72B3-668F-CECC15AD79FF}"/>
                </a:ext>
              </a:extLst>
            </p:cNvPr>
            <p:cNvSpPr/>
            <p:nvPr/>
          </p:nvSpPr>
          <p:spPr>
            <a:xfrm>
              <a:off x="1937775" y="3134154"/>
              <a:ext cx="1145634" cy="2625581"/>
            </a:xfrm>
            <a:prstGeom prst="roundRect">
              <a:avLst>
                <a:gd name="adj" fmla="val 5422"/>
              </a:avLst>
            </a:prstGeom>
            <a:solidFill>
              <a:srgbClr val="FEF2D8">
                <a:alpha val="74118"/>
              </a:srgbClr>
            </a:solidFill>
            <a:ln w="158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AA0FEDD9-C4FF-932D-8B7E-EC175DF8C82E}"/>
                </a:ext>
              </a:extLst>
            </p:cNvPr>
            <p:cNvSpPr/>
            <p:nvPr/>
          </p:nvSpPr>
          <p:spPr>
            <a:xfrm rot="16200000">
              <a:off x="1394493" y="3974932"/>
              <a:ext cx="1614961" cy="307777"/>
            </a:xfrm>
            <a:prstGeom prst="roundRect">
              <a:avLst/>
            </a:prstGeom>
            <a:solidFill>
              <a:srgbClr val="DFC0DD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tIns="0" bIns="0" rtlCol="0" anchor="b"/>
            <a:lstStyle/>
            <a:p>
              <a:pPr algn="ctr"/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Hash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F7FF52C-0ACD-EE82-3215-6C3CCFDEB195}"/>
                </a:ext>
              </a:extLst>
            </p:cNvPr>
            <p:cNvSpPr txBox="1"/>
            <p:nvPr/>
          </p:nvSpPr>
          <p:spPr>
            <a:xfrm>
              <a:off x="1936457" y="5101228"/>
              <a:ext cx="1145635" cy="617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2000" b="1" i="1" dirty="0">
                  <a:solidFill>
                    <a:srgbClr val="A27A00"/>
                  </a:solidFill>
                </a:rPr>
                <a:t>❷</a:t>
              </a:r>
              <a:r>
                <a:rPr lang="en-CH" sz="2000" b="1" i="1" dirty="0">
                  <a:solidFill>
                    <a:srgbClr val="A27A00"/>
                  </a:solidFill>
                  <a:latin typeface="Corbel" panose="020B0503020204020204" pitchFamily="34" charset="0"/>
                </a:rPr>
                <a:t> Sizes </a:t>
              </a:r>
              <a:br>
                <a:rPr lang="en-CH" sz="2000" b="1" i="1" dirty="0">
                  <a:solidFill>
                    <a:srgbClr val="A27A00"/>
                  </a:solidFill>
                  <a:latin typeface="Corbel" panose="020B0503020204020204" pitchFamily="34" charset="0"/>
                </a:rPr>
              </a:br>
              <a:r>
                <a:rPr lang="en-CH" sz="2000" b="1" i="1" dirty="0">
                  <a:solidFill>
                    <a:srgbClr val="A27A00"/>
                  </a:solidFill>
                  <a:latin typeface="Corbel" panose="020B0503020204020204" pitchFamily="34" charset="0"/>
                </a:rPr>
                <a:t>Lookup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8094F59-E7E5-2705-9B6D-9C5D60F864E1}"/>
                </a:ext>
              </a:extLst>
            </p:cNvPr>
            <p:cNvSpPr txBox="1"/>
            <p:nvPr/>
          </p:nvSpPr>
          <p:spPr>
            <a:xfrm rot="16200000">
              <a:off x="1781590" y="3928765"/>
              <a:ext cx="1614961" cy="400110"/>
            </a:xfrm>
            <a:prstGeom prst="rect">
              <a:avLst/>
            </a:prstGeom>
            <a:noFill/>
            <a:ln w="158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latin typeface="Corbel" panose="020B0503020204020204" pitchFamily="34" charset="0"/>
                </a:rPr>
                <a:t>Sizes</a:t>
              </a:r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2A2041B6-6580-2CA2-FDC0-1A4309712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2073499" y="3913690"/>
              <a:ext cx="1614962" cy="430262"/>
            </a:xfrm>
            <a:prstGeom prst="rect">
              <a:avLst/>
            </a:prstGeom>
            <a:ln w="15875">
              <a:noFill/>
            </a:ln>
          </p:spPr>
        </p:pic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6748315A-EC37-2D66-A4B1-EEFE8E9A8ECD}"/>
              </a:ext>
            </a:extLst>
          </p:cNvPr>
          <p:cNvSpPr txBox="1"/>
          <p:nvPr/>
        </p:nvSpPr>
        <p:spPr>
          <a:xfrm>
            <a:off x="1230749" y="5915186"/>
            <a:ext cx="2870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2000" i="1" dirty="0">
                <a:solidFill>
                  <a:srgbClr val="27A984"/>
                </a:solidFill>
                <a:latin typeface="Corbel" panose="020B0503020204020204" pitchFamily="34" charset="0"/>
              </a:rPr>
              <a:t>Significantly smaller </a:t>
            </a:r>
            <a:br>
              <a:rPr lang="en-GB" sz="2000" i="1" dirty="0">
                <a:solidFill>
                  <a:srgbClr val="27A984"/>
                </a:solidFill>
                <a:latin typeface="Corbel" panose="020B0503020204020204" pitchFamily="34" charset="0"/>
              </a:rPr>
            </a:br>
            <a:r>
              <a:rPr lang="en-GB" sz="2000" i="1" dirty="0">
                <a:solidFill>
                  <a:srgbClr val="27A984"/>
                </a:solidFill>
                <a:latin typeface="Corbel" panose="020B0503020204020204" pitchFamily="34" charset="0"/>
              </a:rPr>
              <a:t>than other sub-structures</a:t>
            </a:r>
            <a:endParaRPr lang="en-CH" i="1" dirty="0">
              <a:solidFill>
                <a:srgbClr val="27A984"/>
              </a:solidFill>
              <a:latin typeface="Corbel" panose="020B0503020204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2BF9C71-4686-7827-566D-95D2408AD314}"/>
              </a:ext>
            </a:extLst>
          </p:cNvPr>
          <p:cNvSpPr txBox="1"/>
          <p:nvPr/>
        </p:nvSpPr>
        <p:spPr>
          <a:xfrm>
            <a:off x="3322144" y="3173266"/>
            <a:ext cx="1122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latin typeface="Corbel" panose="020B0503020204020204" pitchFamily="34" charset="0"/>
              </a:rPr>
              <a:t>Batch#</a:t>
            </a:r>
            <a:r>
              <a:rPr lang="en-CH" sz="2000" dirty="0"/>
              <a:t>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7677B3A-8795-1E51-2F0E-1D10D785F2AA}"/>
              </a:ext>
            </a:extLst>
          </p:cNvPr>
          <p:cNvSpPr txBox="1"/>
          <p:nvPr/>
        </p:nvSpPr>
        <p:spPr>
          <a:xfrm>
            <a:off x="4539780" y="3173266"/>
            <a:ext cx="134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latin typeface="Corbel" panose="020B0503020204020204" pitchFamily="34" charset="0"/>
              </a:rPr>
              <a:t>Batch#1</a:t>
            </a:r>
          </a:p>
        </p:txBody>
      </p:sp>
      <p:pic>
        <p:nvPicPr>
          <p:cNvPr id="139" name="Picture 138">
            <a:extLst>
              <a:ext uri="{FF2B5EF4-FFF2-40B4-BE49-F238E27FC236}">
                <a16:creationId xmlns:a16="http://schemas.microsoft.com/office/drawing/2014/main" id="{C9517D91-CABB-57DF-81CE-42D1419F0F7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9597"/>
          <a:stretch>
            <a:fillRect/>
          </a:stretch>
        </p:blipFill>
        <p:spPr>
          <a:xfrm>
            <a:off x="3308127" y="3486329"/>
            <a:ext cx="1172358" cy="1653957"/>
          </a:xfrm>
          <a:prstGeom prst="rect">
            <a:avLst/>
          </a:prstGeom>
        </p:spPr>
      </p:pic>
      <p:grpSp>
        <p:nvGrpSpPr>
          <p:cNvPr id="181" name="Group 180">
            <a:extLst>
              <a:ext uri="{FF2B5EF4-FFF2-40B4-BE49-F238E27FC236}">
                <a16:creationId xmlns:a16="http://schemas.microsoft.com/office/drawing/2014/main" id="{DB259579-F8D2-5C80-0D49-E5046C8B1D50}"/>
              </a:ext>
            </a:extLst>
          </p:cNvPr>
          <p:cNvGrpSpPr/>
          <p:nvPr/>
        </p:nvGrpSpPr>
        <p:grpSpPr>
          <a:xfrm>
            <a:off x="6029809" y="3132560"/>
            <a:ext cx="3128202" cy="2631541"/>
            <a:chOff x="6029809" y="3132560"/>
            <a:chExt cx="3128202" cy="2631541"/>
          </a:xfrm>
        </p:grpSpPr>
        <p:sp>
          <p:nvSpPr>
            <p:cNvPr id="146" name="Rounded Rectangle 145">
              <a:extLst>
                <a:ext uri="{FF2B5EF4-FFF2-40B4-BE49-F238E27FC236}">
                  <a16:creationId xmlns:a16="http://schemas.microsoft.com/office/drawing/2014/main" id="{D322DB05-52C4-014C-75D1-8CF8A521BA23}"/>
                </a:ext>
              </a:extLst>
            </p:cNvPr>
            <p:cNvSpPr/>
            <p:nvPr/>
          </p:nvSpPr>
          <p:spPr>
            <a:xfrm>
              <a:off x="6249224" y="3132560"/>
              <a:ext cx="2717918" cy="2622476"/>
            </a:xfrm>
            <a:prstGeom prst="roundRect">
              <a:avLst>
                <a:gd name="adj" fmla="val 2849"/>
              </a:avLst>
            </a:prstGeom>
            <a:solidFill>
              <a:srgbClr val="FEF2D8">
                <a:alpha val="74118"/>
              </a:srgbClr>
            </a:solidFill>
            <a:ln w="158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C0FA0C52-8189-C5C7-6A49-565B80767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61924" y="3490620"/>
              <a:ext cx="2896087" cy="1667444"/>
            </a:xfrm>
            <a:prstGeom prst="rect">
              <a:avLst/>
            </a:prstGeom>
          </p:spPr>
        </p:pic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FE4F796F-0CA1-E786-D2CE-99F87CC0ECA8}"/>
                </a:ext>
              </a:extLst>
            </p:cNvPr>
            <p:cNvSpPr txBox="1"/>
            <p:nvPr/>
          </p:nvSpPr>
          <p:spPr>
            <a:xfrm>
              <a:off x="6293216" y="3173266"/>
              <a:ext cx="1122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latin typeface="Corbel" panose="020B0503020204020204" pitchFamily="34" charset="0"/>
                </a:rPr>
                <a:t>Batch#</a:t>
              </a:r>
              <a:r>
                <a:rPr lang="en-CH" sz="2000" dirty="0"/>
                <a:t>0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35117765-6003-94D9-D363-D0CF1955AEE5}"/>
                </a:ext>
              </a:extLst>
            </p:cNvPr>
            <p:cNvSpPr txBox="1"/>
            <p:nvPr/>
          </p:nvSpPr>
          <p:spPr>
            <a:xfrm>
              <a:off x="7510852" y="3173266"/>
              <a:ext cx="1345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latin typeface="Corbel" panose="020B0503020204020204" pitchFamily="34" charset="0"/>
                </a:rPr>
                <a:t>Batch#1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13DD6287-5733-C6C3-C04F-60269755EA3D}"/>
                </a:ext>
              </a:extLst>
            </p:cNvPr>
            <p:cNvSpPr txBox="1"/>
            <p:nvPr/>
          </p:nvSpPr>
          <p:spPr>
            <a:xfrm>
              <a:off x="6261923" y="5056215"/>
              <a:ext cx="27324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i="1" dirty="0">
                  <a:solidFill>
                    <a:srgbClr val="A27A00"/>
                  </a:solidFill>
                </a:rPr>
                <a:t>❹</a:t>
              </a:r>
              <a:r>
                <a:rPr lang="en-CH" sz="2000" b="1" i="1" dirty="0">
                  <a:solidFill>
                    <a:srgbClr val="A27A00"/>
                  </a:solidFill>
                  <a:latin typeface="Corbel" panose="020B0503020204020204" pitchFamily="34" charset="0"/>
                </a:rPr>
                <a:t> Sorting </a:t>
              </a:r>
            </a:p>
            <a:p>
              <a:pPr algn="ctr"/>
              <a:r>
                <a:rPr lang="en-CH" sz="2000" b="1" i="1" dirty="0">
                  <a:solidFill>
                    <a:srgbClr val="A27A00"/>
                  </a:solidFill>
                  <a:latin typeface="Corbel" panose="020B0503020204020204" pitchFamily="34" charset="0"/>
                </a:rPr>
                <a:t>and Compaction</a:t>
              </a:r>
            </a:p>
          </p:txBody>
        </p:sp>
        <p:cxnSp>
          <p:nvCxnSpPr>
            <p:cNvPr id="174" name="Straight Arrow Connector 173">
              <a:extLst>
                <a:ext uri="{FF2B5EF4-FFF2-40B4-BE49-F238E27FC236}">
                  <a16:creationId xmlns:a16="http://schemas.microsoft.com/office/drawing/2014/main" id="{18E3BDFB-53D5-2661-4A78-1DD97D8787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9809" y="4445351"/>
              <a:ext cx="235976" cy="3147"/>
            </a:xfrm>
            <a:prstGeom prst="straightConnector1">
              <a:avLst/>
            </a:prstGeom>
            <a:ln w="15875">
              <a:solidFill>
                <a:srgbClr val="273592"/>
              </a:solidFill>
              <a:tailEnd type="triangle" w="lg" len="med"/>
            </a:ln>
            <a:effectLst>
              <a:glow rad="127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131EA217-C866-D2DB-7CA7-856489A4DE30}"/>
              </a:ext>
            </a:extLst>
          </p:cNvPr>
          <p:cNvSpPr txBox="1"/>
          <p:nvPr/>
        </p:nvSpPr>
        <p:spPr>
          <a:xfrm>
            <a:off x="4363311" y="5915186"/>
            <a:ext cx="2870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2000" i="1" dirty="0">
                <a:solidFill>
                  <a:srgbClr val="27A984"/>
                </a:solidFill>
                <a:latin typeface="Corbel" panose="020B0503020204020204" pitchFamily="34" charset="0"/>
              </a:rPr>
              <a:t>Enables efficient </a:t>
            </a:r>
            <a:br>
              <a:rPr lang="en-GB" sz="2000" i="1" dirty="0">
                <a:solidFill>
                  <a:srgbClr val="27A984"/>
                </a:solidFill>
                <a:latin typeface="Corbel" panose="020B0503020204020204" pitchFamily="34" charset="0"/>
              </a:rPr>
            </a:br>
            <a:r>
              <a:rPr lang="en-GB" sz="2000" i="1" dirty="0">
                <a:solidFill>
                  <a:srgbClr val="27A984"/>
                </a:solidFill>
                <a:latin typeface="Corbel" panose="020B0503020204020204" pitchFamily="34" charset="0"/>
              </a:rPr>
              <a:t>batching and compaction</a:t>
            </a:r>
            <a:endParaRPr lang="en-CH" i="1" dirty="0">
              <a:solidFill>
                <a:srgbClr val="27A984"/>
              </a:solidFill>
              <a:latin typeface="Corbel" panose="020B0503020204020204" pitchFamily="34" charset="0"/>
            </a:endParaRPr>
          </a:p>
        </p:txBody>
      </p:sp>
      <p:pic>
        <p:nvPicPr>
          <p:cNvPr id="180" name="Picture 179">
            <a:extLst>
              <a:ext uri="{FF2B5EF4-FFF2-40B4-BE49-F238E27FC236}">
                <a16:creationId xmlns:a16="http://schemas.microsoft.com/office/drawing/2014/main" id="{5755A5E8-98D4-C8DA-29E5-8D23C0A84D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0592"/>
          <a:stretch>
            <a:fillRect/>
          </a:stretch>
        </p:blipFill>
        <p:spPr>
          <a:xfrm>
            <a:off x="4483244" y="3486329"/>
            <a:ext cx="1723819" cy="1653957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5C950B36-C466-72BF-602F-D0AF1B07872C}"/>
              </a:ext>
            </a:extLst>
          </p:cNvPr>
          <p:cNvSpPr/>
          <p:nvPr/>
        </p:nvSpPr>
        <p:spPr>
          <a:xfrm>
            <a:off x="2986391" y="4601183"/>
            <a:ext cx="239234" cy="1381328"/>
          </a:xfrm>
          <a:custGeom>
            <a:avLst/>
            <a:gdLst>
              <a:gd name="csX0" fmla="*/ 0 w 239234"/>
              <a:gd name="csY0" fmla="*/ 0 h 1381328"/>
              <a:gd name="csX1" fmla="*/ 223737 w 239234"/>
              <a:gd name="csY1" fmla="*/ 544749 h 1381328"/>
              <a:gd name="csX2" fmla="*/ 204281 w 239234"/>
              <a:gd name="csY2" fmla="*/ 1079770 h 1381328"/>
              <a:gd name="csX3" fmla="*/ 77822 w 239234"/>
              <a:gd name="csY3" fmla="*/ 1381328 h 13813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39234" h="1381328">
                <a:moveTo>
                  <a:pt x="0" y="0"/>
                </a:moveTo>
                <a:cubicBezTo>
                  <a:pt x="94845" y="182393"/>
                  <a:pt x="189690" y="364787"/>
                  <a:pt x="223737" y="544749"/>
                </a:cubicBezTo>
                <a:cubicBezTo>
                  <a:pt x="257784" y="724711"/>
                  <a:pt x="228600" y="940340"/>
                  <a:pt x="204281" y="1079770"/>
                </a:cubicBezTo>
                <a:cubicBezTo>
                  <a:pt x="179962" y="1219200"/>
                  <a:pt x="95656" y="1321341"/>
                  <a:pt x="77822" y="1381328"/>
                </a:cubicBezTo>
              </a:path>
            </a:pathLst>
          </a:custGeom>
          <a:noFill/>
          <a:ln w="15875">
            <a:solidFill>
              <a:srgbClr val="25AA8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1603BB-63E8-8303-973F-B0FC0BE8031F}"/>
              </a:ext>
            </a:extLst>
          </p:cNvPr>
          <p:cNvSpPr txBox="1"/>
          <p:nvPr/>
        </p:nvSpPr>
        <p:spPr>
          <a:xfrm>
            <a:off x="4119481" y="5880876"/>
            <a:ext cx="513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>
                <a:solidFill>
                  <a:srgbClr val="25AA84"/>
                </a:solidFill>
              </a:rPr>
              <a:t>+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D5F2C8-3CF9-1648-D232-DEF95857ECF8}"/>
              </a:ext>
            </a:extLst>
          </p:cNvPr>
          <p:cNvSpPr/>
          <p:nvPr/>
        </p:nvSpPr>
        <p:spPr>
          <a:xfrm>
            <a:off x="6621743" y="3857490"/>
            <a:ext cx="574754" cy="244208"/>
          </a:xfrm>
          <a:prstGeom prst="rect">
            <a:avLst/>
          </a:prstGeom>
          <a:solidFill>
            <a:srgbClr val="25AA84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85C86A-EC14-C998-75C0-FED09E0D0839}"/>
              </a:ext>
            </a:extLst>
          </p:cNvPr>
          <p:cNvSpPr/>
          <p:nvPr/>
        </p:nvSpPr>
        <p:spPr>
          <a:xfrm>
            <a:off x="6596451" y="4555500"/>
            <a:ext cx="747932" cy="244208"/>
          </a:xfrm>
          <a:prstGeom prst="rect">
            <a:avLst/>
          </a:prstGeom>
          <a:solidFill>
            <a:srgbClr val="25AA84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C6C4E8-CE6E-7F57-6536-24D88CE16948}"/>
              </a:ext>
            </a:extLst>
          </p:cNvPr>
          <p:cNvSpPr/>
          <p:nvPr/>
        </p:nvSpPr>
        <p:spPr>
          <a:xfrm>
            <a:off x="8047753" y="3857490"/>
            <a:ext cx="687685" cy="244208"/>
          </a:xfrm>
          <a:prstGeom prst="rect">
            <a:avLst/>
          </a:prstGeom>
          <a:solidFill>
            <a:srgbClr val="25AA84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1E0E389-6AC8-3B7C-BE82-AA6DB360F193}"/>
              </a:ext>
            </a:extLst>
          </p:cNvPr>
          <p:cNvSpPr/>
          <p:nvPr/>
        </p:nvSpPr>
        <p:spPr>
          <a:xfrm>
            <a:off x="8057481" y="4262601"/>
            <a:ext cx="574754" cy="244208"/>
          </a:xfrm>
          <a:prstGeom prst="rect">
            <a:avLst/>
          </a:prstGeom>
          <a:solidFill>
            <a:srgbClr val="25AA84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1B68A8-6689-61A6-8A2B-7FF67827C6B6}"/>
              </a:ext>
            </a:extLst>
          </p:cNvPr>
          <p:cNvSpPr/>
          <p:nvPr/>
        </p:nvSpPr>
        <p:spPr>
          <a:xfrm>
            <a:off x="6596451" y="4158301"/>
            <a:ext cx="281004" cy="244208"/>
          </a:xfrm>
          <a:prstGeom prst="rect">
            <a:avLst/>
          </a:prstGeom>
          <a:solidFill>
            <a:srgbClr val="7A62E7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106146-D3A6-F0D1-A4BF-42B339BCFF59}"/>
              </a:ext>
            </a:extLst>
          </p:cNvPr>
          <p:cNvSpPr/>
          <p:nvPr/>
        </p:nvSpPr>
        <p:spPr>
          <a:xfrm>
            <a:off x="6915493" y="4155329"/>
            <a:ext cx="281004" cy="244208"/>
          </a:xfrm>
          <a:prstGeom prst="rect">
            <a:avLst/>
          </a:prstGeom>
          <a:solidFill>
            <a:srgbClr val="7A62E7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8794E91-BBE3-04F8-ABC5-B01BC0DC9E15}"/>
              </a:ext>
            </a:extLst>
          </p:cNvPr>
          <p:cNvSpPr/>
          <p:nvPr/>
        </p:nvSpPr>
        <p:spPr>
          <a:xfrm>
            <a:off x="8062981" y="4572585"/>
            <a:ext cx="281004" cy="244208"/>
          </a:xfrm>
          <a:prstGeom prst="rect">
            <a:avLst/>
          </a:prstGeom>
          <a:solidFill>
            <a:srgbClr val="7A62E7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56CBDA-F6CC-9F3B-A760-25BF4922A65F}"/>
              </a:ext>
            </a:extLst>
          </p:cNvPr>
          <p:cNvSpPr/>
          <p:nvPr/>
        </p:nvSpPr>
        <p:spPr>
          <a:xfrm>
            <a:off x="8386146" y="4564600"/>
            <a:ext cx="246089" cy="244208"/>
          </a:xfrm>
          <a:prstGeom prst="rect">
            <a:avLst/>
          </a:prstGeom>
          <a:solidFill>
            <a:srgbClr val="7A62E7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016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8" grpId="0" animBg="1"/>
      <p:bldP spid="9" grpId="0" animBg="1"/>
      <p:bldP spid="10" grpId="0"/>
      <p:bldP spid="14" grpId="0"/>
      <p:bldP spid="74" grpId="0"/>
      <p:bldP spid="77" grpId="0"/>
      <p:bldP spid="88" grpId="0"/>
      <p:bldP spid="175" grpId="0"/>
      <p:bldP spid="4" grpId="0" animBg="1"/>
      <p:bldP spid="7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7D591-5CF6-99F7-F402-33D1857F7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6C871-E8D1-CAB2-5439-C85A95498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DF7DF59-224D-E14E-ED77-A523D70EDFB5}"/>
              </a:ext>
            </a:extLst>
          </p:cNvPr>
          <p:cNvSpPr/>
          <p:nvPr/>
        </p:nvSpPr>
        <p:spPr>
          <a:xfrm>
            <a:off x="1814599" y="1008103"/>
            <a:ext cx="2203886" cy="2287568"/>
          </a:xfrm>
          <a:prstGeom prst="roundRect">
            <a:avLst>
              <a:gd name="adj" fmla="val 10183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</a:rPr>
              <a:t>Read Set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9EF2FF-14EB-F013-CE8B-114B8A3FA0FF}"/>
              </a:ext>
            </a:extLst>
          </p:cNvPr>
          <p:cNvSpPr/>
          <p:nvPr/>
        </p:nvSpPr>
        <p:spPr>
          <a:xfrm>
            <a:off x="2060319" y="1652612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CF0C71-5EA4-99DC-934A-C1CA9D4AE0F7}"/>
              </a:ext>
            </a:extLst>
          </p:cNvPr>
          <p:cNvSpPr/>
          <p:nvPr/>
        </p:nvSpPr>
        <p:spPr>
          <a:xfrm>
            <a:off x="2060320" y="205860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CE6F66-9DD1-7B0A-EB1F-502C0D18BFA6}"/>
              </a:ext>
            </a:extLst>
          </p:cNvPr>
          <p:cNvSpPr/>
          <p:nvPr/>
        </p:nvSpPr>
        <p:spPr>
          <a:xfrm>
            <a:off x="2060319" y="2870593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95D536-9CC0-1B25-E992-21C46F296AE1}"/>
              </a:ext>
            </a:extLst>
          </p:cNvPr>
          <p:cNvSpPr/>
          <p:nvPr/>
        </p:nvSpPr>
        <p:spPr>
          <a:xfrm>
            <a:off x="2060320" y="2464600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031235F3-A219-25C8-E100-6BCAC5A78093}"/>
              </a:ext>
            </a:extLst>
          </p:cNvPr>
          <p:cNvSpPr/>
          <p:nvPr/>
        </p:nvSpPr>
        <p:spPr>
          <a:xfrm>
            <a:off x="4905128" y="1008102"/>
            <a:ext cx="2409813" cy="2286915"/>
          </a:xfrm>
          <a:prstGeom prst="roundRect">
            <a:avLst>
              <a:gd name="adj" fmla="val 10183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orbel" panose="020B0503020204020204" pitchFamily="34" charset="0"/>
              </a:rPr>
              <a:t>Input Query Preparation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46410CF-78B9-8DF3-48FC-F67CF98AB6C5}"/>
              </a:ext>
            </a:extLst>
          </p:cNvPr>
          <p:cNvSpPr/>
          <p:nvPr/>
        </p:nvSpPr>
        <p:spPr>
          <a:xfrm>
            <a:off x="5236682" y="184715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529D6F4-0F86-61AB-11C9-A06CDDFD6AED}"/>
              </a:ext>
            </a:extLst>
          </p:cNvPr>
          <p:cNvSpPr/>
          <p:nvPr/>
        </p:nvSpPr>
        <p:spPr>
          <a:xfrm>
            <a:off x="5312883" y="2147535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44B0C5-0DD4-E04C-3D2B-8D2FF8FE9FA1}"/>
              </a:ext>
            </a:extLst>
          </p:cNvPr>
          <p:cNvSpPr/>
          <p:nvPr/>
        </p:nvSpPr>
        <p:spPr>
          <a:xfrm>
            <a:off x="5466358" y="2429770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863DB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8C9555C-8544-4113-0054-DCE341F296AE}"/>
              </a:ext>
            </a:extLst>
          </p:cNvPr>
          <p:cNvSpPr/>
          <p:nvPr/>
        </p:nvSpPr>
        <p:spPr>
          <a:xfrm>
            <a:off x="5624672" y="2712006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3924B9-DB16-1370-0553-8243AAAFAC72}"/>
              </a:ext>
            </a:extLst>
          </p:cNvPr>
          <p:cNvSpPr txBox="1"/>
          <p:nvPr/>
        </p:nvSpPr>
        <p:spPr>
          <a:xfrm>
            <a:off x="6064537" y="2697436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2DFCF96-9D47-AAB0-309C-52C77D899ACF}"/>
              </a:ext>
            </a:extLst>
          </p:cNvPr>
          <p:cNvSpPr txBox="1"/>
          <p:nvPr/>
        </p:nvSpPr>
        <p:spPr>
          <a:xfrm>
            <a:off x="2682117" y="2822829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DFE5472E-C991-2998-9002-B1B7B8D9DBD5}"/>
              </a:ext>
            </a:extLst>
          </p:cNvPr>
          <p:cNvSpPr/>
          <p:nvPr/>
        </p:nvSpPr>
        <p:spPr>
          <a:xfrm>
            <a:off x="190500" y="3710351"/>
            <a:ext cx="8750300" cy="2576150"/>
          </a:xfrm>
          <a:prstGeom prst="roundRect">
            <a:avLst>
              <a:gd name="adj" fmla="val 7759"/>
            </a:avLst>
          </a:prstGeom>
          <a:solidFill>
            <a:srgbClr val="ACDBCD">
              <a:alpha val="38039"/>
            </a:srgbClr>
          </a:solidFill>
          <a:ln w="38100">
            <a:solidFill>
              <a:srgbClr val="3381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33817C"/>
                </a:solidFill>
                <a:effectLst/>
                <a:uLnTx/>
                <a:uFillTx/>
                <a:latin typeface="Corbel" panose="020B0503020204020204" pitchFamily="34" charset="0"/>
              </a:rPr>
              <a:t>Graph Query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17B6757-A406-A77B-F0CE-F4E4239E0F53}"/>
              </a:ext>
            </a:extLst>
          </p:cNvPr>
          <p:cNvSpPr/>
          <p:nvPr/>
        </p:nvSpPr>
        <p:spPr>
          <a:xfrm>
            <a:off x="541555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D7DD737-D209-6942-FFA5-3DFCC334D6E6}"/>
              </a:ext>
            </a:extLst>
          </p:cNvPr>
          <p:cNvGrpSpPr/>
          <p:nvPr/>
        </p:nvGrpSpPr>
        <p:grpSpPr>
          <a:xfrm>
            <a:off x="1220135" y="4911476"/>
            <a:ext cx="621798" cy="790223"/>
            <a:chOff x="8101542" y="2369948"/>
            <a:chExt cx="446556" cy="576202"/>
          </a:xfrm>
        </p:grpSpPr>
        <p:pic>
          <p:nvPicPr>
            <p:cNvPr id="71" name="Graphic 3" descr="Germ with solid fill">
              <a:extLst>
                <a:ext uri="{FF2B5EF4-FFF2-40B4-BE49-F238E27FC236}">
                  <a16:creationId xmlns:a16="http://schemas.microsoft.com/office/drawing/2014/main" id="{8D7D3705-17BD-6AEF-56B1-51200B0329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338993" y="2486396"/>
              <a:ext cx="137848" cy="137848"/>
            </a:xfrm>
            <a:prstGeom prst="rect">
              <a:avLst/>
            </a:prstGeom>
          </p:spPr>
        </p:pic>
        <p:pic>
          <p:nvPicPr>
            <p:cNvPr id="72" name="Graphic 4" descr="Germ with solid fill">
              <a:extLst>
                <a:ext uri="{FF2B5EF4-FFF2-40B4-BE49-F238E27FC236}">
                  <a16:creationId xmlns:a16="http://schemas.microsoft.com/office/drawing/2014/main" id="{20053537-3AD7-2A36-E425-9DF7E03D486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39386" y="2762008"/>
              <a:ext cx="136800" cy="136800"/>
            </a:xfrm>
            <a:prstGeom prst="rect">
              <a:avLst/>
            </a:prstGeom>
          </p:spPr>
        </p:pic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E80392C-B509-6E4F-8B1C-8912CCD789E9}"/>
                </a:ext>
              </a:extLst>
            </p:cNvPr>
            <p:cNvSpPr/>
            <p:nvPr/>
          </p:nvSpPr>
          <p:spPr>
            <a:xfrm>
              <a:off x="8101542" y="2369948"/>
              <a:ext cx="446556" cy="576202"/>
            </a:xfrm>
            <a:custGeom>
              <a:avLst/>
              <a:gdLst>
                <a:gd name="connsiteX0" fmla="*/ 403342 w 446556"/>
                <a:gd name="connsiteY0" fmla="*/ 532987 h 576202"/>
                <a:gd name="connsiteX1" fmla="*/ 43215 w 446556"/>
                <a:gd name="connsiteY1" fmla="*/ 532987 h 576202"/>
                <a:gd name="connsiteX2" fmla="*/ 43215 w 446556"/>
                <a:gd name="connsiteY2" fmla="*/ 86430 h 576202"/>
                <a:gd name="connsiteX3" fmla="*/ 122443 w 446556"/>
                <a:gd name="connsiteY3" fmla="*/ 86430 h 576202"/>
                <a:gd name="connsiteX4" fmla="*/ 122443 w 446556"/>
                <a:gd name="connsiteY4" fmla="*/ 129646 h 576202"/>
                <a:gd name="connsiteX5" fmla="*/ 324114 w 446556"/>
                <a:gd name="connsiteY5" fmla="*/ 129646 h 576202"/>
                <a:gd name="connsiteX6" fmla="*/ 324114 w 446556"/>
                <a:gd name="connsiteY6" fmla="*/ 86430 h 576202"/>
                <a:gd name="connsiteX7" fmla="*/ 403342 w 446556"/>
                <a:gd name="connsiteY7" fmla="*/ 86430 h 576202"/>
                <a:gd name="connsiteX8" fmla="*/ 223278 w 446556"/>
                <a:gd name="connsiteY8" fmla="*/ 28810 h 576202"/>
                <a:gd name="connsiteX9" fmla="*/ 244886 w 446556"/>
                <a:gd name="connsiteY9" fmla="*/ 50418 h 576202"/>
                <a:gd name="connsiteX10" fmla="*/ 223278 w 446556"/>
                <a:gd name="connsiteY10" fmla="*/ 72025 h 576202"/>
                <a:gd name="connsiteX11" fmla="*/ 201671 w 446556"/>
                <a:gd name="connsiteY11" fmla="*/ 50418 h 576202"/>
                <a:gd name="connsiteX12" fmla="*/ 222567 w 446556"/>
                <a:gd name="connsiteY12" fmla="*/ 28810 h 576202"/>
                <a:gd name="connsiteX13" fmla="*/ 223278 w 446556"/>
                <a:gd name="connsiteY13" fmla="*/ 28810 h 576202"/>
                <a:gd name="connsiteX14" fmla="*/ 417747 w 446556"/>
                <a:gd name="connsiteY14" fmla="*/ 43215 h 576202"/>
                <a:gd name="connsiteX15" fmla="*/ 295304 w 446556"/>
                <a:gd name="connsiteY15" fmla="*/ 43215 h 576202"/>
                <a:gd name="connsiteX16" fmla="*/ 295304 w 446556"/>
                <a:gd name="connsiteY16" fmla="*/ 28810 h 576202"/>
                <a:gd name="connsiteX17" fmla="*/ 266494 w 446556"/>
                <a:gd name="connsiteY17" fmla="*/ 0 h 576202"/>
                <a:gd name="connsiteX18" fmla="*/ 180063 w 446556"/>
                <a:gd name="connsiteY18" fmla="*/ 0 h 576202"/>
                <a:gd name="connsiteX19" fmla="*/ 151253 w 446556"/>
                <a:gd name="connsiteY19" fmla="*/ 28810 h 576202"/>
                <a:gd name="connsiteX20" fmla="*/ 151253 w 446556"/>
                <a:gd name="connsiteY20" fmla="*/ 43215 h 576202"/>
                <a:gd name="connsiteX21" fmla="*/ 28810 w 446556"/>
                <a:gd name="connsiteY21" fmla="*/ 43215 h 576202"/>
                <a:gd name="connsiteX22" fmla="*/ 0 w 446556"/>
                <a:gd name="connsiteY22" fmla="*/ 72025 h 576202"/>
                <a:gd name="connsiteX23" fmla="*/ 0 w 446556"/>
                <a:gd name="connsiteY23" fmla="*/ 547392 h 576202"/>
                <a:gd name="connsiteX24" fmla="*/ 28810 w 446556"/>
                <a:gd name="connsiteY24" fmla="*/ 576203 h 576202"/>
                <a:gd name="connsiteX25" fmla="*/ 417747 w 446556"/>
                <a:gd name="connsiteY25" fmla="*/ 576203 h 576202"/>
                <a:gd name="connsiteX26" fmla="*/ 446557 w 446556"/>
                <a:gd name="connsiteY26" fmla="*/ 547392 h 576202"/>
                <a:gd name="connsiteX27" fmla="*/ 446557 w 446556"/>
                <a:gd name="connsiteY27" fmla="*/ 72025 h 576202"/>
                <a:gd name="connsiteX28" fmla="*/ 417747 w 446556"/>
                <a:gd name="connsiteY28" fmla="*/ 43215 h 57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6556" h="576202">
                  <a:moveTo>
                    <a:pt x="403342" y="532987"/>
                  </a:moveTo>
                  <a:lnTo>
                    <a:pt x="43215" y="532987"/>
                  </a:lnTo>
                  <a:lnTo>
                    <a:pt x="43215" y="86430"/>
                  </a:lnTo>
                  <a:lnTo>
                    <a:pt x="122443" y="86430"/>
                  </a:lnTo>
                  <a:lnTo>
                    <a:pt x="122443" y="129646"/>
                  </a:lnTo>
                  <a:lnTo>
                    <a:pt x="324114" y="129646"/>
                  </a:lnTo>
                  <a:lnTo>
                    <a:pt x="324114" y="86430"/>
                  </a:lnTo>
                  <a:lnTo>
                    <a:pt x="403342" y="86430"/>
                  </a:lnTo>
                  <a:close/>
                  <a:moveTo>
                    <a:pt x="223278" y="28810"/>
                  </a:moveTo>
                  <a:cubicBezTo>
                    <a:pt x="235212" y="28810"/>
                    <a:pt x="244886" y="38484"/>
                    <a:pt x="244886" y="50418"/>
                  </a:cubicBezTo>
                  <a:cubicBezTo>
                    <a:pt x="244886" y="62352"/>
                    <a:pt x="235212" y="72025"/>
                    <a:pt x="223278" y="72025"/>
                  </a:cubicBezTo>
                  <a:cubicBezTo>
                    <a:pt x="211345" y="72025"/>
                    <a:pt x="201671" y="62352"/>
                    <a:pt x="201671" y="50418"/>
                  </a:cubicBezTo>
                  <a:cubicBezTo>
                    <a:pt x="201474" y="38680"/>
                    <a:pt x="210830" y="29007"/>
                    <a:pt x="222567" y="28810"/>
                  </a:cubicBezTo>
                  <a:cubicBezTo>
                    <a:pt x="222804" y="28806"/>
                    <a:pt x="223042" y="28806"/>
                    <a:pt x="223278" y="28810"/>
                  </a:cubicBezTo>
                  <a:close/>
                  <a:moveTo>
                    <a:pt x="417747" y="43215"/>
                  </a:moveTo>
                  <a:lnTo>
                    <a:pt x="295304" y="43215"/>
                  </a:lnTo>
                  <a:lnTo>
                    <a:pt x="295304" y="28810"/>
                  </a:lnTo>
                  <a:cubicBezTo>
                    <a:pt x="295304" y="12899"/>
                    <a:pt x="282405" y="0"/>
                    <a:pt x="266494" y="0"/>
                  </a:cubicBezTo>
                  <a:lnTo>
                    <a:pt x="180063" y="0"/>
                  </a:lnTo>
                  <a:cubicBezTo>
                    <a:pt x="164152" y="0"/>
                    <a:pt x="151253" y="12899"/>
                    <a:pt x="151253" y="28810"/>
                  </a:cubicBezTo>
                  <a:lnTo>
                    <a:pt x="151253" y="43215"/>
                  </a:lnTo>
                  <a:lnTo>
                    <a:pt x="28810" y="43215"/>
                  </a:lnTo>
                  <a:cubicBezTo>
                    <a:pt x="12899" y="43215"/>
                    <a:pt x="0" y="56114"/>
                    <a:pt x="0" y="72025"/>
                  </a:cubicBezTo>
                  <a:lnTo>
                    <a:pt x="0" y="547392"/>
                  </a:lnTo>
                  <a:cubicBezTo>
                    <a:pt x="0" y="563304"/>
                    <a:pt x="12899" y="576203"/>
                    <a:pt x="28810" y="576203"/>
                  </a:cubicBezTo>
                  <a:lnTo>
                    <a:pt x="417747" y="576203"/>
                  </a:lnTo>
                  <a:cubicBezTo>
                    <a:pt x="433658" y="576203"/>
                    <a:pt x="446557" y="563304"/>
                    <a:pt x="446557" y="547392"/>
                  </a:cubicBezTo>
                  <a:lnTo>
                    <a:pt x="446557" y="72025"/>
                  </a:lnTo>
                  <a:cubicBezTo>
                    <a:pt x="446557" y="56114"/>
                    <a:pt x="433658" y="43215"/>
                    <a:pt x="417747" y="43215"/>
                  </a:cubicBez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8B2750F-4996-162A-2F0E-07FA0643AF05}"/>
                </a:ext>
              </a:extLst>
            </p:cNvPr>
            <p:cNvSpPr/>
            <p:nvPr/>
          </p:nvSpPr>
          <p:spPr>
            <a:xfrm>
              <a:off x="8193064" y="2526293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7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7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B9CB0719-EDE9-9137-562C-25C4E6A79B02}"/>
                </a:ext>
              </a:extLst>
            </p:cNvPr>
            <p:cNvSpPr/>
            <p:nvPr/>
          </p:nvSpPr>
          <p:spPr>
            <a:xfrm>
              <a:off x="8193064" y="2785584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6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6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pic>
          <p:nvPicPr>
            <p:cNvPr id="76" name="Graphic 8" descr="Close with solid fill">
              <a:extLst>
                <a:ext uri="{FF2B5EF4-FFF2-40B4-BE49-F238E27FC236}">
                  <a16:creationId xmlns:a16="http://schemas.microsoft.com/office/drawing/2014/main" id="{635540C8-B2BA-0809-66A2-FAC3C5BF98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92670" y="2646181"/>
              <a:ext cx="97200" cy="97200"/>
            </a:xfrm>
            <a:prstGeom prst="rect">
              <a:avLst/>
            </a:prstGeom>
          </p:spPr>
        </p:pic>
        <p:pic>
          <p:nvPicPr>
            <p:cNvPr id="77" name="Graphic 9" descr="Germ with solid fill">
              <a:extLst>
                <a:ext uri="{FF2B5EF4-FFF2-40B4-BE49-F238E27FC236}">
                  <a16:creationId xmlns:a16="http://schemas.microsoft.com/office/drawing/2014/main" id="{9FD17CB0-3247-14B7-C04E-2BC01C62B8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39386" y="2627196"/>
              <a:ext cx="136800" cy="136800"/>
            </a:xfrm>
            <a:prstGeom prst="rect">
              <a:avLst/>
            </a:prstGeom>
          </p:spPr>
        </p:pic>
      </p:grpSp>
      <p:sp>
        <p:nvSpPr>
          <p:cNvPr id="69" name="TextBox 10">
            <a:extLst>
              <a:ext uri="{FF2B5EF4-FFF2-40B4-BE49-F238E27FC236}">
                <a16:creationId xmlns:a16="http://schemas.microsoft.com/office/drawing/2014/main" id="{F8380620-43D6-C337-5729-01B01224593C}"/>
              </a:ext>
            </a:extLst>
          </p:cNvPr>
          <p:cNvSpPr txBox="1"/>
          <p:nvPr/>
        </p:nvSpPr>
        <p:spPr>
          <a:xfrm>
            <a:off x="414905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K-Mer Lookup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9AE4DC-F55F-F7C5-76F7-702C1F252DDB}"/>
              </a:ext>
            </a:extLst>
          </p:cNvPr>
          <p:cNvSpPr/>
          <p:nvPr/>
        </p:nvSpPr>
        <p:spPr>
          <a:xfrm>
            <a:off x="6483372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sp>
        <p:nvSpPr>
          <p:cNvPr id="121" name="TextBox 10">
            <a:extLst>
              <a:ext uri="{FF2B5EF4-FFF2-40B4-BE49-F238E27FC236}">
                <a16:creationId xmlns:a16="http://schemas.microsoft.com/office/drawing/2014/main" id="{3BC36280-D20F-2D1A-573D-E1E4D22E3B73}"/>
              </a:ext>
            </a:extLst>
          </p:cNvPr>
          <p:cNvSpPr txBox="1"/>
          <p:nvPr/>
        </p:nvSpPr>
        <p:spPr>
          <a:xfrm>
            <a:off x="6356722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Read Mapping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4CB3624F-1DC5-E5C3-F81B-DBEC9D801F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2195" y="4991553"/>
            <a:ext cx="1706508" cy="664640"/>
          </a:xfrm>
          <a:prstGeom prst="rect">
            <a:avLst/>
          </a:prstGeom>
        </p:spPr>
      </p:pic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25E0C634-9B7B-9943-C369-5C9242DB3A6F}"/>
              </a:ext>
            </a:extLst>
          </p:cNvPr>
          <p:cNvCxnSpPr>
            <a:cxnSpLocks/>
            <a:stCxn id="4" idx="3"/>
            <a:endCxn id="29" idx="1"/>
          </p:cNvCxnSpPr>
          <p:nvPr/>
        </p:nvCxnSpPr>
        <p:spPr>
          <a:xfrm flipV="1">
            <a:off x="4018485" y="2151560"/>
            <a:ext cx="886643" cy="327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E31BD467-C79D-0733-51F3-01FC7627AC22}"/>
              </a:ext>
            </a:extLst>
          </p:cNvPr>
          <p:cNvCxnSpPr>
            <a:cxnSpLocks/>
          </p:cNvCxnSpPr>
          <p:nvPr/>
        </p:nvCxnSpPr>
        <p:spPr>
          <a:xfrm>
            <a:off x="5255732" y="3307946"/>
            <a:ext cx="0" cy="402405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D130413A-2F10-9325-DBE1-46EBA6B13152}"/>
              </a:ext>
            </a:extLst>
          </p:cNvPr>
          <p:cNvGrpSpPr/>
          <p:nvPr/>
        </p:nvGrpSpPr>
        <p:grpSpPr>
          <a:xfrm>
            <a:off x="4696932" y="794590"/>
            <a:ext cx="558800" cy="584775"/>
            <a:chOff x="661335" y="1262381"/>
            <a:chExt cx="558800" cy="5847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32A7FC1-6794-8FB3-FBCF-2808361485C3}"/>
                </a:ext>
              </a:extLst>
            </p:cNvPr>
            <p:cNvSpPr/>
            <p:nvPr/>
          </p:nvSpPr>
          <p:spPr>
            <a:xfrm>
              <a:off x="787400" y="1384300"/>
              <a:ext cx="304478" cy="3660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A75A93-097B-60DA-0722-A1230EBF3AA5}"/>
                </a:ext>
              </a:extLst>
            </p:cNvPr>
            <p:cNvSpPr txBox="1"/>
            <p:nvPr/>
          </p:nvSpPr>
          <p:spPr>
            <a:xfrm>
              <a:off x="661335" y="1262381"/>
              <a:ext cx="558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4472C4"/>
                  </a:solidFill>
                </a:rPr>
                <a:t>❶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D189266-73D4-F0CE-2CBC-B181408B5009}"/>
              </a:ext>
            </a:extLst>
          </p:cNvPr>
          <p:cNvGrpSpPr/>
          <p:nvPr/>
        </p:nvGrpSpPr>
        <p:grpSpPr>
          <a:xfrm>
            <a:off x="3193762" y="3528463"/>
            <a:ext cx="506750" cy="584775"/>
            <a:chOff x="414906" y="2254006"/>
            <a:chExt cx="506750" cy="5847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8D8BC79-2184-F455-3E61-1D1C79C616C1}"/>
                </a:ext>
              </a:extLst>
            </p:cNvPr>
            <p:cNvSpPr/>
            <p:nvPr/>
          </p:nvSpPr>
          <p:spPr>
            <a:xfrm>
              <a:off x="541555" y="2367335"/>
              <a:ext cx="245845" cy="3700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875F7A-E2BA-20D4-B3B9-1265FC627F0E}"/>
                </a:ext>
              </a:extLst>
            </p:cNvPr>
            <p:cNvSpPr txBox="1"/>
            <p:nvPr/>
          </p:nvSpPr>
          <p:spPr>
            <a:xfrm>
              <a:off x="414906" y="2254006"/>
              <a:ext cx="5067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33817C"/>
                  </a:solidFill>
                </a:rPr>
                <a:t>❷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31301CA-5C0F-690E-0254-65C56214F6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3762" y="4289041"/>
            <a:ext cx="2756475" cy="1774369"/>
          </a:xfrm>
          <a:prstGeom prst="rect">
            <a:avLst/>
          </a:prstGeom>
        </p:spPr>
      </p:pic>
      <p:sp>
        <p:nvSpPr>
          <p:cNvPr id="16" name="TextBox 14">
            <a:extLst>
              <a:ext uri="{FF2B5EF4-FFF2-40B4-BE49-F238E27FC236}">
                <a16:creationId xmlns:a16="http://schemas.microsoft.com/office/drawing/2014/main" id="{86AC7373-AF7D-23C2-FD6A-A3A744F7A257}"/>
              </a:ext>
            </a:extLst>
          </p:cNvPr>
          <p:cNvSpPr txBox="1"/>
          <p:nvPr/>
        </p:nvSpPr>
        <p:spPr>
          <a:xfrm>
            <a:off x="3260114" y="4314441"/>
            <a:ext cx="2621142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Graph-Based Database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29E4B0-5AAE-4A8B-DB18-A58E287746F8}"/>
              </a:ext>
            </a:extLst>
          </p:cNvPr>
          <p:cNvSpPr/>
          <p:nvPr/>
        </p:nvSpPr>
        <p:spPr>
          <a:xfrm>
            <a:off x="100116" y="820733"/>
            <a:ext cx="9052560" cy="2508617"/>
          </a:xfrm>
          <a:prstGeom prst="rect">
            <a:avLst/>
          </a:prstGeom>
          <a:solidFill>
            <a:srgbClr val="FFFFFF">
              <a:alpha val="6745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449617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42325-0910-760B-A44B-E6E5D0E89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Query: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13445-CBD1-1F51-AAA0-F7303491A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73760"/>
            <a:ext cx="8798061" cy="78295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b="1" dirty="0"/>
              <a:t>GRAINS looks up the query k-mers in the graph and retrieves their associated IDs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By accessing </a:t>
            </a:r>
            <a:r>
              <a:rPr lang="en-GB" b="1" dirty="0">
                <a:solidFill>
                  <a:srgbClr val="E2247C"/>
                </a:solidFill>
              </a:rPr>
              <a:t>Offsets</a:t>
            </a:r>
            <a:endParaRPr lang="en-GB" dirty="0"/>
          </a:p>
        </p:txBody>
      </p:sp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246C7001-59C8-FF2A-F52A-C62E9BEDD5A6}"/>
              </a:ext>
            </a:extLst>
          </p:cNvPr>
          <p:cNvSpPr/>
          <p:nvPr/>
        </p:nvSpPr>
        <p:spPr>
          <a:xfrm>
            <a:off x="1206230" y="3429000"/>
            <a:ext cx="6653718" cy="462064"/>
          </a:xfrm>
          <a:prstGeom prst="roundRect">
            <a:avLst/>
          </a:prstGeom>
          <a:noFill/>
          <a:ln w="38100">
            <a:solidFill>
              <a:srgbClr val="E224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153" name="Picture 152">
            <a:extLst>
              <a:ext uri="{FF2B5EF4-FFF2-40B4-BE49-F238E27FC236}">
                <a16:creationId xmlns:a16="http://schemas.microsoft.com/office/drawing/2014/main" id="{70B5AAAD-FF33-D49B-4A27-86FDCD17C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34" y="2295728"/>
            <a:ext cx="7274456" cy="43646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67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1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0CC0A-2D87-66FC-D0B2-BC6A8F1A9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4C63A-2C4A-A7BF-3CE0-A4E4167E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Query: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F2A1B-CF58-5BB7-CB27-CFFD0D63C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73760"/>
            <a:ext cx="8798061" cy="78295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b="1" dirty="0"/>
              <a:t>GRAINS looks up the query k-mers in the graph and retrieves their associated IDs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By accessing </a:t>
            </a:r>
            <a:r>
              <a:rPr lang="en-GB" b="1" dirty="0">
                <a:solidFill>
                  <a:srgbClr val="E2247C"/>
                </a:solidFill>
              </a:rPr>
              <a:t>Offsets</a:t>
            </a:r>
            <a:r>
              <a:rPr lang="en-GB" dirty="0"/>
              <a:t>, 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Strings</a:t>
            </a:r>
            <a:endParaRPr lang="en-GB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7E7BC21-12D2-5040-4A4D-026ECE4B0972}"/>
              </a:ext>
            </a:extLst>
          </p:cNvPr>
          <p:cNvSpPr/>
          <p:nvPr/>
        </p:nvSpPr>
        <p:spPr>
          <a:xfrm>
            <a:off x="1206230" y="3972290"/>
            <a:ext cx="6653718" cy="910994"/>
          </a:xfrm>
          <a:prstGeom prst="round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DE030B-3F8F-2D52-7E8D-1FB2F11F4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34" y="2295728"/>
            <a:ext cx="7274456" cy="43646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337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33D21-660A-DCE0-1B26-3254C813D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ED00E-A70C-128D-D7AE-2A6C6C39C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Query: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684F-8DD3-5242-034A-D805248AF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73760"/>
            <a:ext cx="8798061" cy="78295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b="1" dirty="0"/>
              <a:t>GRAINS looks up the query k-mers in the graph and retrieves their associated IDs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By accessing </a:t>
            </a:r>
            <a:r>
              <a:rPr lang="en-GB" b="1" dirty="0">
                <a:solidFill>
                  <a:srgbClr val="E2247C"/>
                </a:solidFill>
              </a:rPr>
              <a:t>Offsets</a:t>
            </a:r>
            <a:r>
              <a:rPr lang="en-GB" dirty="0"/>
              <a:t>, 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Strings</a:t>
            </a:r>
            <a:r>
              <a:rPr lang="en-GB" dirty="0"/>
              <a:t>, and </a:t>
            </a:r>
            <a:r>
              <a:rPr lang="en-GB" b="1" dirty="0" err="1">
                <a:solidFill>
                  <a:srgbClr val="01A3DE"/>
                </a:solidFill>
              </a:rPr>
              <a:t>Colors</a:t>
            </a:r>
            <a:r>
              <a:rPr lang="en-GB" dirty="0"/>
              <a:t>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225CA3C-1173-8590-6E93-B7FB878F494F}"/>
              </a:ext>
            </a:extLst>
          </p:cNvPr>
          <p:cNvSpPr/>
          <p:nvPr/>
        </p:nvSpPr>
        <p:spPr>
          <a:xfrm>
            <a:off x="1478603" y="4964511"/>
            <a:ext cx="6653718" cy="1632786"/>
          </a:xfrm>
          <a:prstGeom prst="roundRect">
            <a:avLst/>
          </a:prstGeom>
          <a:noFill/>
          <a:ln w="38100">
            <a:solidFill>
              <a:srgbClr val="01A3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9A1F18-4B35-6503-F367-BFB2474CC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34" y="2295728"/>
            <a:ext cx="7274456" cy="43646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518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A7618-CE1F-B34C-B41B-12BE5DF5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High-Throughput Sequencers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0B392DBB-F284-CA41-88C9-91B15F4B2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3614" y="6317520"/>
            <a:ext cx="7431510" cy="420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</a:rPr>
              <a:t>… and more! All produce data with different properties.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37E4B14D-7B32-4B49-BDA3-D33580728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389" y="2492896"/>
            <a:ext cx="19555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</a:rPr>
              <a:t>Illumina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</a:rPr>
              <a:t>MiSeq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24D0C308-9210-2D4E-934D-1B7C23DD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5084" y="5796865"/>
            <a:ext cx="22809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Pacific Biosciences RS II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AB5EAB-E6AF-6249-8B70-562972A125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48" t="4106"/>
          <a:stretch/>
        </p:blipFill>
        <p:spPr>
          <a:xfrm>
            <a:off x="659168" y="2865864"/>
            <a:ext cx="1522463" cy="2990331"/>
          </a:xfrm>
          <a:prstGeom prst="rect">
            <a:avLst/>
          </a:prstGeom>
        </p:spPr>
      </p:pic>
      <p:sp>
        <p:nvSpPr>
          <p:cNvPr id="10" name="Text Box 14">
            <a:extLst>
              <a:ext uri="{FF2B5EF4-FFF2-40B4-BE49-F238E27FC236}">
                <a16:creationId xmlns:a16="http://schemas.microsoft.com/office/drawing/2014/main" id="{77510252-2314-FD4B-9E6A-1D4D7EB32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37" y="5698152"/>
            <a:ext cx="2226045" cy="4544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NovaSeq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6000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511601-E58E-5443-931E-397D618FBFCA}"/>
              </a:ext>
            </a:extLst>
          </p:cNvPr>
          <p:cNvSpPr/>
          <p:nvPr/>
        </p:nvSpPr>
        <p:spPr>
          <a:xfrm>
            <a:off x="7703643" y="4963401"/>
            <a:ext cx="13873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Oxford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Nanopore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GridION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18298C-AD1F-8748-B92D-4E439C752C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3330" y="3967269"/>
            <a:ext cx="2330161" cy="18123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F54D92-588A-0B4E-AE4F-2E86BAB979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3433" y="869263"/>
            <a:ext cx="1854591" cy="29358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A27421-FA89-4D4E-BB13-F8E5F906414A}"/>
              </a:ext>
            </a:extLst>
          </p:cNvPr>
          <p:cNvSpPr/>
          <p:nvPr/>
        </p:nvSpPr>
        <p:spPr>
          <a:xfrm>
            <a:off x="4728805" y="2090916"/>
            <a:ext cx="1337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Pacific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Biosciences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Sequel II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25559F-9079-C046-A1B6-379DB7000D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5961" y="1108776"/>
            <a:ext cx="2559162" cy="17964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81A1CF6-F161-1A46-8C49-6C6AD0354F1A}"/>
              </a:ext>
            </a:extLst>
          </p:cNvPr>
          <p:cNvSpPr/>
          <p:nvPr/>
        </p:nvSpPr>
        <p:spPr>
          <a:xfrm>
            <a:off x="5931345" y="944360"/>
            <a:ext cx="14109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Oxford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Nanopore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PromethION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0B3364-1C69-1549-8357-EA03ACDB60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637" y="836712"/>
            <a:ext cx="2601870" cy="173271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132369-21B1-49A7-A9ED-BA8DD996A2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37" y="2863479"/>
            <a:ext cx="2094189" cy="11158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73D9302-0809-B39C-7E2A-F1143A59AC5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6" t="4918" r="7084" b="5456"/>
          <a:stretch/>
        </p:blipFill>
        <p:spPr>
          <a:xfrm>
            <a:off x="5554368" y="4235899"/>
            <a:ext cx="2280960" cy="1858975"/>
          </a:xfrm>
          <a:prstGeom prst="rect">
            <a:avLst/>
          </a:prstGeom>
        </p:spPr>
      </p:pic>
      <p:sp>
        <p:nvSpPr>
          <p:cNvPr id="22" name="Text Box 19">
            <a:extLst>
              <a:ext uri="{FF2B5EF4-FFF2-40B4-BE49-F238E27FC236}">
                <a16:creationId xmlns:a16="http://schemas.microsoft.com/office/drawing/2014/main" id="{221E59F6-5FF0-A3EA-1381-AA8EB7A50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485" y="3377705"/>
            <a:ext cx="125568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Oxford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Nanopore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</a:b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MinION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9099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A76DE-4B80-5473-6B03-C78EC0097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4A69791-B03E-5959-A90A-BB9235DDD3B9}"/>
              </a:ext>
            </a:extLst>
          </p:cNvPr>
          <p:cNvSpPr/>
          <p:nvPr/>
        </p:nvSpPr>
        <p:spPr>
          <a:xfrm>
            <a:off x="259086" y="4310684"/>
            <a:ext cx="8659008" cy="1759469"/>
          </a:xfrm>
          <a:prstGeom prst="roundRect">
            <a:avLst/>
          </a:prstGeom>
          <a:solidFill>
            <a:srgbClr val="DAD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33F5604-D796-699D-5EA6-A4B8871BE6B2}"/>
              </a:ext>
            </a:extLst>
          </p:cNvPr>
          <p:cNvSpPr/>
          <p:nvPr/>
        </p:nvSpPr>
        <p:spPr>
          <a:xfrm>
            <a:off x="259086" y="2411129"/>
            <a:ext cx="8659008" cy="15373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2ED09-2ABF-49ED-8485-CE045AFEF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Query: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908A3-1FCB-098F-481F-32D6DA8A0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73760"/>
            <a:ext cx="8798061" cy="78295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b="1" dirty="0"/>
              <a:t>GRAINS looks up the query k-mers in the graph and retrieves their associated IDs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By accessing </a:t>
            </a:r>
            <a:r>
              <a:rPr lang="en-GB" b="1" dirty="0">
                <a:solidFill>
                  <a:srgbClr val="E2247C"/>
                </a:solidFill>
              </a:rPr>
              <a:t>Offsets</a:t>
            </a:r>
            <a:r>
              <a:rPr lang="en-GB" dirty="0"/>
              <a:t>, 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Strings</a:t>
            </a:r>
            <a:r>
              <a:rPr lang="en-GB" dirty="0"/>
              <a:t>, and </a:t>
            </a:r>
            <a:r>
              <a:rPr lang="en-GB" b="1" dirty="0" err="1">
                <a:solidFill>
                  <a:srgbClr val="01A3DE"/>
                </a:solidFill>
              </a:rPr>
              <a:t>Colors</a:t>
            </a:r>
            <a:r>
              <a:rPr lang="en-GB" dirty="0"/>
              <a:t> 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25C46EF4-B298-244A-44AF-9BFC55F101A5}"/>
              </a:ext>
            </a:extLst>
          </p:cNvPr>
          <p:cNvSpPr txBox="1">
            <a:spLocks/>
          </p:cNvSpPr>
          <p:nvPr/>
        </p:nvSpPr>
        <p:spPr>
          <a:xfrm>
            <a:off x="361793" y="4320644"/>
            <a:ext cx="8589481" cy="161633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400" b="1" dirty="0">
                <a:solidFill>
                  <a:srgbClr val="7A62E7"/>
                </a:solidFill>
              </a:rPr>
              <a:t>To efficiently execute this step, GRAINS needs to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Leverage the </a:t>
            </a:r>
            <a:r>
              <a:rPr lang="en-GB" b="1" dirty="0">
                <a:solidFill>
                  <a:srgbClr val="7A62E7"/>
                </a:solidFill>
              </a:rPr>
              <a:t>large internal bandwidth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Not require </a:t>
            </a:r>
            <a:r>
              <a:rPr lang="en-GB" b="1" dirty="0">
                <a:solidFill>
                  <a:srgbClr val="7A62E7"/>
                </a:solidFill>
              </a:rPr>
              <a:t>expensive hardware resources in the SSD</a:t>
            </a:r>
            <a:br>
              <a:rPr lang="en-GB" b="1" dirty="0">
                <a:solidFill>
                  <a:srgbClr val="7A62E7"/>
                </a:solidFill>
              </a:rPr>
            </a:br>
            <a:r>
              <a:rPr lang="en-GB" i="1" dirty="0"/>
              <a:t>(e.g., costly logic units or large DRAM capacity/bandwidth)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0915D6FB-03DB-B76A-6D8D-11EFEBB0B2FF}"/>
              </a:ext>
            </a:extLst>
          </p:cNvPr>
          <p:cNvSpPr txBox="1">
            <a:spLocks/>
          </p:cNvSpPr>
          <p:nvPr/>
        </p:nvSpPr>
        <p:spPr>
          <a:xfrm>
            <a:off x="328614" y="2517028"/>
            <a:ext cx="8589480" cy="1421510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400" b="1" dirty="0">
                <a:solidFill>
                  <a:srgbClr val="669C40"/>
                </a:solidFill>
              </a:rPr>
              <a:t>GRAINS executes this step inside the SSD since it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Involves accessing </a:t>
            </a:r>
            <a:r>
              <a:rPr lang="en-GB" b="1" dirty="0">
                <a:solidFill>
                  <a:srgbClr val="669C40"/>
                </a:solidFill>
              </a:rPr>
              <a:t>large graph structures </a:t>
            </a:r>
            <a:r>
              <a:rPr lang="en-GB" dirty="0"/>
              <a:t>with </a:t>
            </a:r>
            <a:r>
              <a:rPr lang="en-GB" b="1" dirty="0">
                <a:solidFill>
                  <a:srgbClr val="669C40"/>
                </a:solidFill>
              </a:rPr>
              <a:t>low reuse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Requires only </a:t>
            </a:r>
            <a:r>
              <a:rPr lang="en-GB" b="1" dirty="0">
                <a:solidFill>
                  <a:srgbClr val="669C40"/>
                </a:solidFill>
              </a:rPr>
              <a:t>lightweight computation</a:t>
            </a:r>
            <a:r>
              <a:rPr lang="en-GB" dirty="0">
                <a:solidFill>
                  <a:srgbClr val="669C40"/>
                </a:solidFill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10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45" grpId="0" build="p" bldLvl="3"/>
      <p:bldP spid="46" grpId="0" build="p" bldLvl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9F5DB-72F6-02B1-96FE-D23D5C5FE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Query: </a:t>
            </a:r>
            <a:r>
              <a:rPr lang="en-CH" dirty="0">
                <a:solidFill>
                  <a:srgbClr val="E2247C"/>
                </a:solidFill>
              </a:rPr>
              <a:t>Offsets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6FE99CA-3F7E-73E7-4C0B-6875A12C8981}"/>
              </a:ext>
            </a:extLst>
          </p:cNvPr>
          <p:cNvSpPr/>
          <p:nvPr/>
        </p:nvSpPr>
        <p:spPr>
          <a:xfrm rot="16200000">
            <a:off x="-974255" y="1913685"/>
            <a:ext cx="2517068" cy="868359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H</a:t>
            </a:r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ost System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0FC5F08-D3DA-BE1D-7E27-ED42C88B9120}"/>
              </a:ext>
            </a:extLst>
          </p:cNvPr>
          <p:cNvSpPr/>
          <p:nvPr/>
        </p:nvSpPr>
        <p:spPr>
          <a:xfrm rot="16200000">
            <a:off x="1811730" y="124833"/>
            <a:ext cx="2517062" cy="4440398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>
            <a:solidFill>
              <a:schemeClr val="tx1"/>
            </a:solidFill>
          </a:ln>
          <a:effectLst>
            <a:glow rad="127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sz="20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7ABCA9-9331-8C28-4363-A458ADB53F65}"/>
              </a:ext>
            </a:extLst>
          </p:cNvPr>
          <p:cNvSpPr/>
          <p:nvPr/>
        </p:nvSpPr>
        <p:spPr bwMode="auto">
          <a:xfrm>
            <a:off x="1044286" y="1210000"/>
            <a:ext cx="1433643" cy="1971721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20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50B8A2-9B7A-5C88-5E3E-982C22F5B66C}"/>
              </a:ext>
            </a:extLst>
          </p:cNvPr>
          <p:cNvSpPr/>
          <p:nvPr/>
        </p:nvSpPr>
        <p:spPr bwMode="auto">
          <a:xfrm>
            <a:off x="2389472" y="1210000"/>
            <a:ext cx="570135" cy="1971716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20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636EB80-FD1D-0CC1-39A2-1B6AD24FAA17}"/>
              </a:ext>
            </a:extLst>
          </p:cNvPr>
          <p:cNvSpPr/>
          <p:nvPr/>
        </p:nvSpPr>
        <p:spPr>
          <a:xfrm>
            <a:off x="1167529" y="1890869"/>
            <a:ext cx="1071032" cy="406668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dirty="0">
                <a:solidFill>
                  <a:schemeClr val="tx1"/>
                </a:solidFill>
                <a:latin typeface="Corbel" panose="020B0503020204020204" pitchFamily="34" charset="0"/>
              </a:rPr>
              <a:t>Chunk#i+1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986E6A-86D0-B1F0-1558-FB56637353C7}"/>
              </a:ext>
            </a:extLst>
          </p:cNvPr>
          <p:cNvSpPr txBox="1"/>
          <p:nvPr/>
        </p:nvSpPr>
        <p:spPr>
          <a:xfrm rot="16200000">
            <a:off x="1690339" y="1933093"/>
            <a:ext cx="1971723" cy="5255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b="1" dirty="0">
                <a:latin typeface="Corbel" panose="020B0503020204020204" pitchFamily="34" charset="0"/>
              </a:rPr>
              <a:t>SSD</a:t>
            </a:r>
            <a:br>
              <a:rPr lang="en-CH" sz="2000" b="1" dirty="0">
                <a:latin typeface="Corbel" panose="020B0503020204020204" pitchFamily="34" charset="0"/>
              </a:rPr>
            </a:br>
            <a:r>
              <a:rPr lang="en-CH" sz="2000" b="1" dirty="0">
                <a:latin typeface="Corbel" panose="020B0503020204020204" pitchFamily="34" charset="0"/>
              </a:rPr>
              <a:t>Controller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1F0BD2-6732-3F13-FD68-8668B1FE0C4D}"/>
              </a:ext>
            </a:extLst>
          </p:cNvPr>
          <p:cNvSpPr txBox="1"/>
          <p:nvPr/>
        </p:nvSpPr>
        <p:spPr>
          <a:xfrm>
            <a:off x="1044285" y="1240004"/>
            <a:ext cx="1324545" cy="5255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b="1" dirty="0">
                <a:latin typeface="Corbel" panose="020B0503020204020204" pitchFamily="34" charset="0"/>
              </a:rPr>
              <a:t>Internal</a:t>
            </a:r>
            <a:br>
              <a:rPr lang="en-CH" sz="2000" b="1" dirty="0">
                <a:latin typeface="Corbel" panose="020B0503020204020204" pitchFamily="34" charset="0"/>
              </a:rPr>
            </a:br>
            <a:r>
              <a:rPr lang="en-CH" sz="2000" b="1" dirty="0">
                <a:latin typeface="Corbel" panose="020B0503020204020204" pitchFamily="34" charset="0"/>
              </a:rPr>
              <a:t>DRAM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6488D6-EFD4-FE53-2F8B-D44906EC91AA}"/>
              </a:ext>
            </a:extLst>
          </p:cNvPr>
          <p:cNvCxnSpPr>
            <a:cxnSpLocks/>
          </p:cNvCxnSpPr>
          <p:nvPr/>
        </p:nvCxnSpPr>
        <p:spPr>
          <a:xfrm>
            <a:off x="2938965" y="1376225"/>
            <a:ext cx="181530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90F1E10-55E5-A5C1-4F0D-DCBA882E365A}"/>
              </a:ext>
            </a:extLst>
          </p:cNvPr>
          <p:cNvSpPr txBox="1"/>
          <p:nvPr/>
        </p:nvSpPr>
        <p:spPr>
          <a:xfrm>
            <a:off x="3118246" y="1085681"/>
            <a:ext cx="18881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2000" dirty="0">
                <a:effectLst/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DFB39F-1CC5-9623-934C-FF504E0F5787}"/>
              </a:ext>
            </a:extLst>
          </p:cNvPr>
          <p:cNvSpPr txBox="1"/>
          <p:nvPr/>
        </p:nvSpPr>
        <p:spPr>
          <a:xfrm>
            <a:off x="850061" y="3310676"/>
            <a:ext cx="4440398" cy="316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400" b="1" dirty="0">
                <a:solidFill>
                  <a:srgbClr val="CF8E0B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D1B97F6-F60A-ED80-F1A5-F41994B012BD}"/>
              </a:ext>
            </a:extLst>
          </p:cNvPr>
          <p:cNvSpPr/>
          <p:nvPr/>
        </p:nvSpPr>
        <p:spPr>
          <a:xfrm>
            <a:off x="1175669" y="2415341"/>
            <a:ext cx="1071032" cy="406668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dirty="0">
                <a:solidFill>
                  <a:schemeClr val="tx1"/>
                </a:solidFill>
                <a:latin typeface="Corbel" panose="020B0503020204020204" pitchFamily="34" charset="0"/>
              </a:rPr>
              <a:t>Chunk#i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479C07-729A-773B-767F-D76BDAB700B3}"/>
              </a:ext>
            </a:extLst>
          </p:cNvPr>
          <p:cNvSpPr/>
          <p:nvPr/>
        </p:nvSpPr>
        <p:spPr>
          <a:xfrm>
            <a:off x="3073064" y="1615504"/>
            <a:ext cx="836869" cy="408421"/>
          </a:xfrm>
          <a:prstGeom prst="rect">
            <a:avLst/>
          </a:prstGeom>
          <a:solidFill>
            <a:srgbClr val="FDE5A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85000"/>
              </a:lnSpc>
            </a:pPr>
            <a:r>
              <a:rPr lang="en-CH" sz="2000" dirty="0">
                <a:solidFill>
                  <a:schemeClr val="tx1"/>
                </a:solidFill>
                <a:latin typeface="Corbel" panose="020B0503020204020204" pitchFamily="34" charset="0"/>
              </a:rPr>
              <a:t>Die#1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9AE743-7038-8EFD-00A9-F7A3035864E3}"/>
              </a:ext>
            </a:extLst>
          </p:cNvPr>
          <p:cNvSpPr txBox="1"/>
          <p:nvPr/>
        </p:nvSpPr>
        <p:spPr>
          <a:xfrm>
            <a:off x="3842128" y="1682551"/>
            <a:ext cx="5919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B8FEE5-E1F7-6954-9D1F-A6FAEB68AB79}"/>
              </a:ext>
            </a:extLst>
          </p:cNvPr>
          <p:cNvSpPr txBox="1"/>
          <p:nvPr/>
        </p:nvSpPr>
        <p:spPr>
          <a:xfrm rot="16200000">
            <a:off x="2516052" y="2022577"/>
            <a:ext cx="9153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D07CEAB-6295-F81D-72EC-6737D6811011}"/>
              </a:ext>
            </a:extLst>
          </p:cNvPr>
          <p:cNvSpPr/>
          <p:nvPr/>
        </p:nvSpPr>
        <p:spPr>
          <a:xfrm>
            <a:off x="4335834" y="1625317"/>
            <a:ext cx="836869" cy="408421"/>
          </a:xfrm>
          <a:prstGeom prst="rect">
            <a:avLst/>
          </a:prstGeom>
          <a:solidFill>
            <a:srgbClr val="FDE5A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85000"/>
              </a:lnSpc>
            </a:pPr>
            <a:r>
              <a:rPr lang="en-CH" sz="2000" dirty="0">
                <a:solidFill>
                  <a:schemeClr val="tx1"/>
                </a:solidFill>
                <a:latin typeface="Corbel" panose="020B0503020204020204" pitchFamily="34" charset="0"/>
              </a:rPr>
              <a:t>Die#M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2E3EFD2-A1C3-271A-43F9-47BC55BADA7E}"/>
              </a:ext>
            </a:extLst>
          </p:cNvPr>
          <p:cNvCxnSpPr>
            <a:cxnSpLocks/>
          </p:cNvCxnSpPr>
          <p:nvPr/>
        </p:nvCxnSpPr>
        <p:spPr>
          <a:xfrm>
            <a:off x="4739084" y="1362516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9ED0AEE4-64F3-14F5-7BBB-CC805756A6D8}"/>
              </a:ext>
            </a:extLst>
          </p:cNvPr>
          <p:cNvCxnSpPr>
            <a:cxnSpLocks/>
          </p:cNvCxnSpPr>
          <p:nvPr/>
        </p:nvCxnSpPr>
        <p:spPr>
          <a:xfrm>
            <a:off x="3484410" y="1373402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915E4083-5F27-AD7C-A56E-9D3E89434A5F}"/>
              </a:ext>
            </a:extLst>
          </p:cNvPr>
          <p:cNvCxnSpPr>
            <a:cxnSpLocks/>
          </p:cNvCxnSpPr>
          <p:nvPr/>
        </p:nvCxnSpPr>
        <p:spPr>
          <a:xfrm>
            <a:off x="2960140" y="2519002"/>
            <a:ext cx="181530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B6525D4C-B4EC-2E35-4029-9AD8BA8DC921}"/>
              </a:ext>
            </a:extLst>
          </p:cNvPr>
          <p:cNvSpPr txBox="1"/>
          <p:nvPr/>
        </p:nvSpPr>
        <p:spPr>
          <a:xfrm>
            <a:off x="3139421" y="2228458"/>
            <a:ext cx="18881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2000" dirty="0">
                <a:effectLst/>
                <a:latin typeface="Corbel" panose="020B0503020204020204" pitchFamily="34" charset="0"/>
              </a:rPr>
              <a:t>Channel#N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5E2D724-7F3B-F53A-A2D3-CC58BF294747}"/>
              </a:ext>
            </a:extLst>
          </p:cNvPr>
          <p:cNvSpPr/>
          <p:nvPr/>
        </p:nvSpPr>
        <p:spPr>
          <a:xfrm>
            <a:off x="3094239" y="2758282"/>
            <a:ext cx="836869" cy="419476"/>
          </a:xfrm>
          <a:prstGeom prst="rect">
            <a:avLst/>
          </a:prstGeom>
          <a:solidFill>
            <a:srgbClr val="FDE5A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85000"/>
              </a:lnSpc>
            </a:pPr>
            <a:r>
              <a:rPr lang="en-CH" sz="2000" dirty="0">
                <a:solidFill>
                  <a:schemeClr val="tx1"/>
                </a:solidFill>
                <a:latin typeface="Corbel" panose="020B0503020204020204" pitchFamily="34" charset="0"/>
              </a:rPr>
              <a:t>Die#1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F2CDCE9-5129-9691-9B85-B4652648458A}"/>
              </a:ext>
            </a:extLst>
          </p:cNvPr>
          <p:cNvSpPr txBox="1"/>
          <p:nvPr/>
        </p:nvSpPr>
        <p:spPr>
          <a:xfrm>
            <a:off x="3863303" y="2825328"/>
            <a:ext cx="5919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1F8C71D-8EDF-11FB-F253-F5B830B5015D}"/>
              </a:ext>
            </a:extLst>
          </p:cNvPr>
          <p:cNvSpPr/>
          <p:nvPr/>
        </p:nvSpPr>
        <p:spPr>
          <a:xfrm>
            <a:off x="4357009" y="2768095"/>
            <a:ext cx="836869" cy="419476"/>
          </a:xfrm>
          <a:prstGeom prst="rect">
            <a:avLst/>
          </a:prstGeom>
          <a:solidFill>
            <a:srgbClr val="FDE5A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85000"/>
              </a:lnSpc>
            </a:pPr>
            <a:r>
              <a:rPr lang="en-CH" sz="2000" dirty="0">
                <a:solidFill>
                  <a:schemeClr val="tx1"/>
                </a:solidFill>
                <a:latin typeface="Corbel" panose="020B0503020204020204" pitchFamily="34" charset="0"/>
              </a:rPr>
              <a:t>Die#M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766F00FE-4EB4-C02C-59C2-0C34129A2C2B}"/>
              </a:ext>
            </a:extLst>
          </p:cNvPr>
          <p:cNvCxnSpPr>
            <a:cxnSpLocks/>
          </p:cNvCxnSpPr>
          <p:nvPr/>
        </p:nvCxnSpPr>
        <p:spPr>
          <a:xfrm>
            <a:off x="4760259" y="2505293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9482EC27-23E2-2D8C-C710-DAAAA3078FAC}"/>
              </a:ext>
            </a:extLst>
          </p:cNvPr>
          <p:cNvCxnSpPr>
            <a:cxnSpLocks/>
          </p:cNvCxnSpPr>
          <p:nvPr/>
        </p:nvCxnSpPr>
        <p:spPr>
          <a:xfrm>
            <a:off x="3505585" y="2516179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43755F53-BEA0-2651-7517-AD04005257E2}"/>
              </a:ext>
            </a:extLst>
          </p:cNvPr>
          <p:cNvSpPr txBox="1"/>
          <p:nvPr/>
        </p:nvSpPr>
        <p:spPr>
          <a:xfrm>
            <a:off x="1076680" y="4608287"/>
            <a:ext cx="78594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>
                <a:latin typeface="Corbel" panose="020B0503020204020204" pitchFamily="34" charset="0"/>
              </a:rPr>
              <a:t>Sequential accesses to fully </a:t>
            </a:r>
            <a:r>
              <a:rPr lang="en-US" sz="2400" b="1" i="1" dirty="0">
                <a:solidFill>
                  <a:srgbClr val="669C40"/>
                </a:solidFill>
                <a:latin typeface="Corbel" panose="020B0503020204020204" pitchFamily="34" charset="0"/>
              </a:rPr>
              <a:t>exploit</a:t>
            </a:r>
            <a:r>
              <a:rPr lang="en-US" sz="2400" i="1" dirty="0">
                <a:latin typeface="Corbel" panose="020B0503020204020204" pitchFamily="34" charset="0"/>
              </a:rPr>
              <a:t> </a:t>
            </a:r>
            <a:r>
              <a:rPr lang="en-US" sz="2400" b="1" i="1" dirty="0">
                <a:solidFill>
                  <a:srgbClr val="669C40"/>
                </a:solidFill>
                <a:latin typeface="Corbel" panose="020B0503020204020204" pitchFamily="34" charset="0"/>
              </a:rPr>
              <a:t>internal bandwidth</a:t>
            </a:r>
            <a:endParaRPr lang="en-CH" sz="2400" b="1" i="1" dirty="0">
              <a:solidFill>
                <a:srgbClr val="669C40"/>
              </a:solidFill>
              <a:latin typeface="Corbel" panose="020B0503020204020204" pitchFamily="34" charset="0"/>
            </a:endParaRPr>
          </a:p>
        </p:txBody>
      </p:sp>
      <p:pic>
        <p:nvPicPr>
          <p:cNvPr id="114" name="Graphic 113" descr="Tick">
            <a:extLst>
              <a:ext uri="{FF2B5EF4-FFF2-40B4-BE49-F238E27FC236}">
                <a16:creationId xmlns:a16="http://schemas.microsoft.com/office/drawing/2014/main" id="{BC9821D1-3ED0-EC9C-7A35-2DD918771B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1627" y="4548020"/>
            <a:ext cx="578450" cy="578450"/>
          </a:xfrm>
          <a:prstGeom prst="rect">
            <a:avLst/>
          </a:prstGeom>
        </p:spPr>
      </p:pic>
      <p:sp>
        <p:nvSpPr>
          <p:cNvPr id="115" name="TextBox 114">
            <a:extLst>
              <a:ext uri="{FF2B5EF4-FFF2-40B4-BE49-F238E27FC236}">
                <a16:creationId xmlns:a16="http://schemas.microsoft.com/office/drawing/2014/main" id="{7D8F7790-411E-1A27-3E15-3F87702D083E}"/>
              </a:ext>
            </a:extLst>
          </p:cNvPr>
          <p:cNvSpPr txBox="1"/>
          <p:nvPr/>
        </p:nvSpPr>
        <p:spPr>
          <a:xfrm>
            <a:off x="1079059" y="5378890"/>
            <a:ext cx="78594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>
                <a:latin typeface="Corbel" panose="020B0503020204020204" pitchFamily="34" charset="0"/>
              </a:rPr>
              <a:t>Only a </a:t>
            </a:r>
            <a:r>
              <a:rPr lang="en-US" sz="2400" b="1" i="1" dirty="0">
                <a:solidFill>
                  <a:srgbClr val="669C40"/>
                </a:solidFill>
                <a:latin typeface="Corbel" panose="020B0503020204020204" pitchFamily="34" charset="0"/>
              </a:rPr>
              <a:t>small part of each page moves </a:t>
            </a:r>
            <a:r>
              <a:rPr lang="en-US" sz="2400" i="1" dirty="0">
                <a:latin typeface="Corbel" panose="020B0503020204020204" pitchFamily="34" charset="0"/>
              </a:rPr>
              <a:t>outside the dies</a:t>
            </a:r>
            <a:endParaRPr lang="en-CH" sz="2400" i="1" dirty="0">
              <a:latin typeface="Corbel" panose="020B0503020204020204" pitchFamily="34" charset="0"/>
            </a:endParaRPr>
          </a:p>
        </p:txBody>
      </p:sp>
      <p:pic>
        <p:nvPicPr>
          <p:cNvPr id="116" name="Graphic 115" descr="Tick">
            <a:extLst>
              <a:ext uri="{FF2B5EF4-FFF2-40B4-BE49-F238E27FC236}">
                <a16:creationId xmlns:a16="http://schemas.microsoft.com/office/drawing/2014/main" id="{D066BDD0-DD30-97E2-C6CC-EE600F9290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252" y="5292108"/>
            <a:ext cx="578450" cy="5784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CCC1FBC-CF04-2C11-5A09-BA73E3CFA0F8}"/>
              </a:ext>
            </a:extLst>
          </p:cNvPr>
          <p:cNvSpPr/>
          <p:nvPr/>
        </p:nvSpPr>
        <p:spPr>
          <a:xfrm>
            <a:off x="3073064" y="1860072"/>
            <a:ext cx="836869" cy="173665"/>
          </a:xfrm>
          <a:prstGeom prst="rect">
            <a:avLst/>
          </a:prstGeom>
          <a:solidFill>
            <a:srgbClr val="E224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AF49B7-785A-8820-A700-894EAA9334C7}"/>
              </a:ext>
            </a:extLst>
          </p:cNvPr>
          <p:cNvSpPr/>
          <p:nvPr/>
        </p:nvSpPr>
        <p:spPr>
          <a:xfrm>
            <a:off x="4335833" y="1874032"/>
            <a:ext cx="836869" cy="173665"/>
          </a:xfrm>
          <a:prstGeom prst="rect">
            <a:avLst/>
          </a:prstGeom>
          <a:solidFill>
            <a:srgbClr val="E224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33041A-1764-5FB7-64E5-83B2500E0F22}"/>
              </a:ext>
            </a:extLst>
          </p:cNvPr>
          <p:cNvSpPr/>
          <p:nvPr/>
        </p:nvSpPr>
        <p:spPr>
          <a:xfrm>
            <a:off x="3093203" y="3010067"/>
            <a:ext cx="836869" cy="173665"/>
          </a:xfrm>
          <a:prstGeom prst="rect">
            <a:avLst/>
          </a:prstGeom>
          <a:solidFill>
            <a:srgbClr val="E224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6701C3-AAA6-3BC5-BCC5-6AA5BAF795EA}"/>
              </a:ext>
            </a:extLst>
          </p:cNvPr>
          <p:cNvSpPr/>
          <p:nvPr/>
        </p:nvSpPr>
        <p:spPr>
          <a:xfrm>
            <a:off x="4355972" y="3024027"/>
            <a:ext cx="836869" cy="173665"/>
          </a:xfrm>
          <a:prstGeom prst="rect">
            <a:avLst/>
          </a:prstGeom>
          <a:solidFill>
            <a:srgbClr val="E224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4D3CEC9-B085-6BB9-BC3E-52C85FF81C02}"/>
              </a:ext>
            </a:extLst>
          </p:cNvPr>
          <p:cNvGrpSpPr/>
          <p:nvPr/>
        </p:nvGrpSpPr>
        <p:grpSpPr>
          <a:xfrm>
            <a:off x="5165062" y="1053546"/>
            <a:ext cx="3772412" cy="2520261"/>
            <a:chOff x="5165062" y="1226969"/>
            <a:chExt cx="3772412" cy="25202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C2181F3-2389-D531-08FE-654856C8FCC5}"/>
                </a:ext>
              </a:extLst>
            </p:cNvPr>
            <p:cNvSpPr/>
            <p:nvPr/>
          </p:nvSpPr>
          <p:spPr>
            <a:xfrm>
              <a:off x="5840240" y="1229440"/>
              <a:ext cx="3097234" cy="2517790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>
                <a:lnSpc>
                  <a:spcPct val="85000"/>
                </a:lnSpc>
              </a:pPr>
              <a:endParaRPr lang="en-CH" sz="20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9D00143-CDAC-96D9-8301-168D27384E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5062" y="1226969"/>
              <a:ext cx="346359" cy="583122"/>
            </a:xfrm>
            <a:prstGeom prst="line">
              <a:avLst/>
            </a:prstGeom>
            <a:ln w="15875">
              <a:solidFill>
                <a:schemeClr val="bg2">
                  <a:lumMod val="25000"/>
                </a:schemeClr>
              </a:solidFill>
              <a:prstDash val="sysDash"/>
              <a:tailEnd type="none" w="lg" len="lg"/>
            </a:ln>
            <a:effectLst>
              <a:glow rad="127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D7BDF1D-805C-B350-023F-5D032BB91383}"/>
                </a:ext>
              </a:extLst>
            </p:cNvPr>
            <p:cNvSpPr/>
            <p:nvPr/>
          </p:nvSpPr>
          <p:spPr>
            <a:xfrm rot="5400000">
              <a:off x="7817465" y="1322685"/>
              <a:ext cx="999258" cy="9825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Plane#1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97B9732-C17B-B1AE-4A85-F34E11AE3008}"/>
                </a:ext>
              </a:extLst>
            </p:cNvPr>
            <p:cNvSpPr/>
            <p:nvPr/>
          </p:nvSpPr>
          <p:spPr>
            <a:xfrm rot="5400000">
              <a:off x="7278130" y="1540930"/>
              <a:ext cx="999262" cy="54609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b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Page</a:t>
              </a:r>
              <a:b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Buffer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06717E8-6087-37C9-D53E-CD2CDFA4A93A}"/>
                </a:ext>
              </a:extLst>
            </p:cNvPr>
            <p:cNvSpPr/>
            <p:nvPr/>
          </p:nvSpPr>
          <p:spPr>
            <a:xfrm rot="5400000">
              <a:off x="7823594" y="2659348"/>
              <a:ext cx="999258" cy="9825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Plane#L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1AA9B04-B997-7B2C-0752-A6E184A983F5}"/>
                </a:ext>
              </a:extLst>
            </p:cNvPr>
            <p:cNvSpPr/>
            <p:nvPr/>
          </p:nvSpPr>
          <p:spPr>
            <a:xfrm rot="5400000">
              <a:off x="7284259" y="2877593"/>
              <a:ext cx="999262" cy="54609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b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Page</a:t>
              </a:r>
              <a:b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Buffer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709AEC7-60AD-32B0-5315-38AB042F3201}"/>
                </a:ext>
              </a:extLst>
            </p:cNvPr>
            <p:cNvCxnSpPr>
              <a:cxnSpLocks/>
              <a:endCxn id="30" idx="2"/>
            </p:cNvCxnSpPr>
            <p:nvPr/>
          </p:nvCxnSpPr>
          <p:spPr>
            <a:xfrm>
              <a:off x="7075399" y="1813977"/>
              <a:ext cx="42931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9E50786-8BA7-4F02-C68E-8A3E6D1ED2AA}"/>
                </a:ext>
              </a:extLst>
            </p:cNvPr>
            <p:cNvCxnSpPr>
              <a:cxnSpLocks/>
            </p:cNvCxnSpPr>
            <p:nvPr/>
          </p:nvCxnSpPr>
          <p:spPr>
            <a:xfrm>
              <a:off x="7075399" y="1810091"/>
              <a:ext cx="0" cy="140332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A02D2D1-02BD-CFFE-4925-0115BCE18485}"/>
                </a:ext>
              </a:extLst>
            </p:cNvPr>
            <p:cNvCxnSpPr>
              <a:cxnSpLocks/>
              <a:stCxn id="52" idx="0"/>
            </p:cNvCxnSpPr>
            <p:nvPr/>
          </p:nvCxnSpPr>
          <p:spPr>
            <a:xfrm>
              <a:off x="5897555" y="2487973"/>
              <a:ext cx="117324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8BCD543-4703-0186-EB8C-5A6FBBA4ED2A}"/>
                </a:ext>
              </a:extLst>
            </p:cNvPr>
            <p:cNvCxnSpPr>
              <a:cxnSpLocks/>
            </p:cNvCxnSpPr>
            <p:nvPr/>
          </p:nvCxnSpPr>
          <p:spPr>
            <a:xfrm>
              <a:off x="5165062" y="2197348"/>
              <a:ext cx="307777" cy="1549157"/>
            </a:xfrm>
            <a:prstGeom prst="line">
              <a:avLst/>
            </a:prstGeom>
            <a:ln w="15875">
              <a:solidFill>
                <a:schemeClr val="bg2">
                  <a:lumMod val="25000"/>
                </a:schemeClr>
              </a:solidFill>
              <a:prstDash val="sysDash"/>
              <a:tailEnd type="none" w="lg" len="lg"/>
            </a:ln>
            <a:effectLst>
              <a:glow rad="127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F9C9E5D-24E2-8057-2685-505437B50F14}"/>
                </a:ext>
              </a:extLst>
            </p:cNvPr>
            <p:cNvSpPr/>
            <p:nvPr/>
          </p:nvSpPr>
          <p:spPr>
            <a:xfrm rot="5400000">
              <a:off x="4443630" y="2292580"/>
              <a:ext cx="2517064" cy="39078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/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Die I/O</a:t>
              </a:r>
              <a:endParaRPr lang="en-CH" sz="2000" baseline="-250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D474B66-D9B4-87B3-2223-EB971CDE0072}"/>
                </a:ext>
              </a:extLst>
            </p:cNvPr>
            <p:cNvSpPr txBox="1"/>
            <p:nvPr/>
          </p:nvSpPr>
          <p:spPr>
            <a:xfrm rot="16200000">
              <a:off x="7829965" y="2337286"/>
              <a:ext cx="915359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…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36EDC7D-CF15-1498-CD29-B97A2A9757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5398" y="3213419"/>
              <a:ext cx="42931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4385797-2B9A-6FFF-F49E-5BAE3C222F48}"/>
                </a:ext>
              </a:extLst>
            </p:cNvPr>
            <p:cNvSpPr/>
            <p:nvPr/>
          </p:nvSpPr>
          <p:spPr>
            <a:xfrm rot="5400000">
              <a:off x="7705067" y="1660081"/>
              <a:ext cx="999258" cy="307778"/>
            </a:xfrm>
            <a:prstGeom prst="rect">
              <a:avLst/>
            </a:prstGeom>
            <a:solidFill>
              <a:srgbClr val="E2247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>
                <a:solidFill>
                  <a:srgbClr val="F9B7B0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053C4B9-23C6-F729-4A35-5690D6FC26E1}"/>
                </a:ext>
              </a:extLst>
            </p:cNvPr>
            <p:cNvSpPr/>
            <p:nvPr/>
          </p:nvSpPr>
          <p:spPr>
            <a:xfrm rot="5400000">
              <a:off x="7715212" y="2996749"/>
              <a:ext cx="999258" cy="307778"/>
            </a:xfrm>
            <a:prstGeom prst="rect">
              <a:avLst/>
            </a:prstGeom>
            <a:solidFill>
              <a:srgbClr val="E2247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solidFill>
                  <a:srgbClr val="F9B7B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CCBC6EB-D698-F9C4-DD15-CD7A1C19ABE0}"/>
                </a:ext>
              </a:extLst>
            </p:cNvPr>
            <p:cNvSpPr/>
            <p:nvPr/>
          </p:nvSpPr>
          <p:spPr>
            <a:xfrm rot="5400000">
              <a:off x="5611276" y="2407093"/>
              <a:ext cx="1203811" cy="260995"/>
            </a:xfrm>
            <a:prstGeom prst="rect">
              <a:avLst/>
            </a:prstGeom>
            <a:solidFill>
              <a:srgbClr val="33817D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000" dirty="0">
                  <a:solidFill>
                    <a:schemeClr val="bg1"/>
                  </a:solidFill>
                  <a:latin typeface="Corbel" panose="020B0503020204020204" pitchFamily="34" charset="0"/>
                </a:rPr>
                <a:t>Select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BFBC756-A8F2-CB7C-996A-56FB4922A8D2}"/>
                </a:ext>
              </a:extLst>
            </p:cNvPr>
            <p:cNvSpPr/>
            <p:nvPr/>
          </p:nvSpPr>
          <p:spPr>
            <a:xfrm rot="5400000">
              <a:off x="5947056" y="2320767"/>
              <a:ext cx="1619171" cy="42931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CH" dirty="0">
                  <a:solidFill>
                    <a:schemeClr val="tx1"/>
                  </a:solidFill>
                  <a:latin typeface="Corbel" panose="020B0503020204020204" pitchFamily="34" charset="0"/>
                </a:rPr>
                <a:t>ECC</a:t>
              </a:r>
              <a:r>
                <a:rPr lang="en-CH" baseline="-25000" dirty="0">
                  <a:solidFill>
                    <a:schemeClr val="tx1"/>
                  </a:solidFill>
                  <a:latin typeface="Corbel" panose="020B0503020204020204" pitchFamily="34" charset="0"/>
                </a:rPr>
                <a:t>LITE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FF1319DB-1AAE-8016-7859-7A4385B79E41}"/>
              </a:ext>
            </a:extLst>
          </p:cNvPr>
          <p:cNvSpPr/>
          <p:nvPr/>
        </p:nvSpPr>
        <p:spPr>
          <a:xfrm rot="5400000">
            <a:off x="6961412" y="1558979"/>
            <a:ext cx="999258" cy="155378"/>
          </a:xfrm>
          <a:prstGeom prst="rect">
            <a:avLst/>
          </a:prstGeom>
          <a:solidFill>
            <a:srgbClr val="E224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D0B8D6F-0F7A-E7C8-DC04-539A3078FC3B}"/>
              </a:ext>
            </a:extLst>
          </p:cNvPr>
          <p:cNvSpPr/>
          <p:nvPr/>
        </p:nvSpPr>
        <p:spPr>
          <a:xfrm rot="5400000">
            <a:off x="6973978" y="2895637"/>
            <a:ext cx="999258" cy="155378"/>
          </a:xfrm>
          <a:prstGeom prst="rect">
            <a:avLst/>
          </a:prstGeom>
          <a:solidFill>
            <a:srgbClr val="E224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2C9BFCC-111F-565D-9FEA-472446E12C17}"/>
              </a:ext>
            </a:extLst>
          </p:cNvPr>
          <p:cNvSpPr/>
          <p:nvPr/>
        </p:nvSpPr>
        <p:spPr>
          <a:xfrm rot="5400000">
            <a:off x="6104021" y="2248010"/>
            <a:ext cx="999258" cy="155378"/>
          </a:xfrm>
          <a:prstGeom prst="rect">
            <a:avLst/>
          </a:prstGeom>
          <a:solidFill>
            <a:srgbClr val="E224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F28F934-0BF2-166E-A8BE-739F67E4B631}"/>
              </a:ext>
            </a:extLst>
          </p:cNvPr>
          <p:cNvSpPr/>
          <p:nvPr/>
        </p:nvSpPr>
        <p:spPr>
          <a:xfrm rot="5400000">
            <a:off x="6093804" y="2762418"/>
            <a:ext cx="239782" cy="167528"/>
          </a:xfrm>
          <a:prstGeom prst="rect">
            <a:avLst/>
          </a:prstGeom>
          <a:solidFill>
            <a:srgbClr val="E224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22B61D9-033E-1685-B995-A13A7B702126}"/>
              </a:ext>
            </a:extLst>
          </p:cNvPr>
          <p:cNvSpPr txBox="1"/>
          <p:nvPr/>
        </p:nvSpPr>
        <p:spPr>
          <a:xfrm>
            <a:off x="1040077" y="3853694"/>
            <a:ext cx="78594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>
                <a:latin typeface="Corbel" panose="020B0503020204020204" pitchFamily="34" charset="0"/>
              </a:rPr>
              <a:t>Efficient </a:t>
            </a:r>
            <a:r>
              <a:rPr lang="en-US" sz="2400" b="1" i="1" dirty="0">
                <a:solidFill>
                  <a:srgbClr val="669C40"/>
                </a:solidFill>
                <a:latin typeface="Corbel" panose="020B0503020204020204" pitchFamily="34" charset="0"/>
              </a:rPr>
              <a:t>pipeline</a:t>
            </a:r>
            <a:r>
              <a:rPr lang="en-US" sz="2400" i="1" dirty="0">
                <a:latin typeface="Corbel" panose="020B0503020204020204" pitchFamily="34" charset="0"/>
              </a:rPr>
              <a:t> between host and SSD</a:t>
            </a:r>
            <a:endParaRPr lang="en-CH" sz="2400" i="1" dirty="0">
              <a:latin typeface="Corbel" panose="020B0503020204020204" pitchFamily="34" charset="0"/>
            </a:endParaRPr>
          </a:p>
        </p:txBody>
      </p:sp>
      <p:pic>
        <p:nvPicPr>
          <p:cNvPr id="66" name="Graphic 65" descr="Tick">
            <a:extLst>
              <a:ext uri="{FF2B5EF4-FFF2-40B4-BE49-F238E27FC236}">
                <a16:creationId xmlns:a16="http://schemas.microsoft.com/office/drawing/2014/main" id="{B10868E4-87F1-5CE0-C94C-BB57EC41CA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4270" y="3766912"/>
            <a:ext cx="578450" cy="578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724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7037E-6 L -0.48559 0.0215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88" y="1065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13" grpId="0" build="p"/>
      <p:bldP spid="115" grpId="0"/>
      <p:bldP spid="3" grpId="0" animBg="1"/>
      <p:bldP spid="14" grpId="0" animBg="1"/>
      <p:bldP spid="15" grpId="0" animBg="1"/>
      <p:bldP spid="18" grpId="0" animBg="1"/>
      <p:bldP spid="33" grpId="0" animBg="1"/>
      <p:bldP spid="34" grpId="0" animBg="1"/>
      <p:bldP spid="63" grpId="0" animBg="1"/>
      <p:bldP spid="64" grpId="0" animBg="1"/>
      <p:bldP spid="64" grpId="1" animBg="1"/>
      <p:bldP spid="6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466FF-3F42-4840-6A78-E6BBB277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Query: </a:t>
            </a:r>
            <a:r>
              <a:rPr lang="en-CH" dirty="0">
                <a:solidFill>
                  <a:srgbClr val="C89703"/>
                </a:solidFill>
              </a:rPr>
              <a:t>Strings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CFB8C-7996-4D71-4B13-21985BF0D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9973"/>
            <a:ext cx="8798061" cy="874130"/>
          </a:xfrm>
        </p:spPr>
        <p:txBody>
          <a:bodyPr/>
          <a:lstStyle/>
          <a:p>
            <a:r>
              <a:rPr lang="en-GB" sz="2200" dirty="0"/>
              <a:t>We aim for Strings accesses to fully exploit internal bandwidth as well</a:t>
            </a:r>
          </a:p>
          <a:p>
            <a:pPr lvl="1"/>
            <a:r>
              <a:rPr lang="en-GB" sz="2200" dirty="0">
                <a:solidFill>
                  <a:srgbClr val="C00000"/>
                </a:solidFill>
              </a:rPr>
              <a:t>However, unlike Offsets, the indices into Strings arrive unsorted</a:t>
            </a:r>
            <a:endParaRPr lang="en-CH" sz="2200" dirty="0">
              <a:solidFill>
                <a:srgbClr val="C000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CFAE94A-7573-FCCA-3CD6-6519F1B6C191}"/>
              </a:ext>
            </a:extLst>
          </p:cNvPr>
          <p:cNvSpPr/>
          <p:nvPr/>
        </p:nvSpPr>
        <p:spPr>
          <a:xfrm rot="16200000">
            <a:off x="2101587" y="-167852"/>
            <a:ext cx="2517062" cy="6366967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>
            <a:solidFill>
              <a:schemeClr val="tx1"/>
            </a:solidFill>
          </a:ln>
          <a:effectLst>
            <a:glow rad="127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sz="20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D3A76A-A7E1-2A7E-5071-5C48DB65589E}"/>
              </a:ext>
            </a:extLst>
          </p:cNvPr>
          <p:cNvSpPr/>
          <p:nvPr/>
        </p:nvSpPr>
        <p:spPr bwMode="auto">
          <a:xfrm>
            <a:off x="299596" y="1880602"/>
            <a:ext cx="3257156" cy="1971721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20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BDCBDF-EB74-6B10-3C0B-69C4D866D41A}"/>
              </a:ext>
            </a:extLst>
          </p:cNvPr>
          <p:cNvSpPr txBox="1"/>
          <p:nvPr/>
        </p:nvSpPr>
        <p:spPr>
          <a:xfrm>
            <a:off x="299594" y="1910606"/>
            <a:ext cx="3231947" cy="2639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b="1" dirty="0">
                <a:latin typeface="Corbel" panose="020B0503020204020204" pitchFamily="34" charset="0"/>
              </a:rPr>
              <a:t>Internal DRAM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D82C51-FFB1-8E96-4D11-0CC6C4B07BE2}"/>
              </a:ext>
            </a:extLst>
          </p:cNvPr>
          <p:cNvCxnSpPr>
            <a:cxnSpLocks/>
          </p:cNvCxnSpPr>
          <p:nvPr/>
        </p:nvCxnSpPr>
        <p:spPr>
          <a:xfrm>
            <a:off x="4218031" y="2046827"/>
            <a:ext cx="181530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3218AFB-586F-3654-DEDF-1E86477C216A}"/>
              </a:ext>
            </a:extLst>
          </p:cNvPr>
          <p:cNvSpPr txBox="1"/>
          <p:nvPr/>
        </p:nvSpPr>
        <p:spPr>
          <a:xfrm>
            <a:off x="492850" y="3981278"/>
            <a:ext cx="5443915" cy="316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400" b="1" dirty="0">
                <a:solidFill>
                  <a:srgbClr val="CF8E0B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8D3481-ED76-FA72-C651-A1DC0C161930}"/>
              </a:ext>
            </a:extLst>
          </p:cNvPr>
          <p:cNvSpPr txBox="1"/>
          <p:nvPr/>
        </p:nvSpPr>
        <p:spPr>
          <a:xfrm>
            <a:off x="5210096" y="2353153"/>
            <a:ext cx="5919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DA01B2-9726-E8B3-CE32-8F1EE681FABF}"/>
              </a:ext>
            </a:extLst>
          </p:cNvPr>
          <p:cNvSpPr txBox="1"/>
          <p:nvPr/>
        </p:nvSpPr>
        <p:spPr>
          <a:xfrm rot="16200000">
            <a:off x="3992879" y="2649635"/>
            <a:ext cx="9153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…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A0B587F-79BB-9FFA-A44A-FB43BA746BA0}"/>
              </a:ext>
            </a:extLst>
          </p:cNvPr>
          <p:cNvCxnSpPr>
            <a:cxnSpLocks/>
          </p:cNvCxnSpPr>
          <p:nvPr/>
        </p:nvCxnSpPr>
        <p:spPr>
          <a:xfrm>
            <a:off x="6030850" y="2033118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4CA2DF6-BE45-7595-D165-BB46BB012D59}"/>
              </a:ext>
            </a:extLst>
          </p:cNvPr>
          <p:cNvCxnSpPr>
            <a:cxnSpLocks/>
          </p:cNvCxnSpPr>
          <p:nvPr/>
        </p:nvCxnSpPr>
        <p:spPr>
          <a:xfrm>
            <a:off x="4917694" y="2044004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E106FC4-3AFA-FDDF-B14A-D7904AE57763}"/>
              </a:ext>
            </a:extLst>
          </p:cNvPr>
          <p:cNvCxnSpPr>
            <a:cxnSpLocks/>
          </p:cNvCxnSpPr>
          <p:nvPr/>
        </p:nvCxnSpPr>
        <p:spPr>
          <a:xfrm>
            <a:off x="4239206" y="3189604"/>
            <a:ext cx="181530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B4A58EF-57A4-3ADE-1A9B-8C9CD7CCC5F6}"/>
              </a:ext>
            </a:extLst>
          </p:cNvPr>
          <p:cNvSpPr txBox="1"/>
          <p:nvPr/>
        </p:nvSpPr>
        <p:spPr>
          <a:xfrm>
            <a:off x="5231271" y="3495930"/>
            <a:ext cx="5919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…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76527B2-C84C-3058-A099-00A036017E57}"/>
              </a:ext>
            </a:extLst>
          </p:cNvPr>
          <p:cNvCxnSpPr>
            <a:cxnSpLocks/>
          </p:cNvCxnSpPr>
          <p:nvPr/>
        </p:nvCxnSpPr>
        <p:spPr>
          <a:xfrm>
            <a:off x="6052025" y="3175895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0BFB490-3A11-06DA-55FE-F84323C0885C}"/>
              </a:ext>
            </a:extLst>
          </p:cNvPr>
          <p:cNvCxnSpPr>
            <a:cxnSpLocks/>
          </p:cNvCxnSpPr>
          <p:nvPr/>
        </p:nvCxnSpPr>
        <p:spPr>
          <a:xfrm>
            <a:off x="4938869" y="3186781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3BE8D26-FE51-83A5-AB40-BFB549311480}"/>
              </a:ext>
            </a:extLst>
          </p:cNvPr>
          <p:cNvSpPr/>
          <p:nvPr/>
        </p:nvSpPr>
        <p:spPr bwMode="auto">
          <a:xfrm>
            <a:off x="3636611" y="1880602"/>
            <a:ext cx="783675" cy="1971716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20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F838CFE-5D4B-A0A5-9421-519171F99D1E}"/>
              </a:ext>
            </a:extLst>
          </p:cNvPr>
          <p:cNvSpPr txBox="1"/>
          <p:nvPr/>
        </p:nvSpPr>
        <p:spPr>
          <a:xfrm>
            <a:off x="3620490" y="1924591"/>
            <a:ext cx="783675" cy="5255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b="1" dirty="0">
                <a:latin typeface="Corbel" panose="020B0503020204020204" pitchFamily="34" charset="0"/>
              </a:rPr>
              <a:t>SSD</a:t>
            </a:r>
            <a:br>
              <a:rPr lang="en-CH" sz="2000" b="1" dirty="0">
                <a:latin typeface="Corbel" panose="020B0503020204020204" pitchFamily="34" charset="0"/>
              </a:rPr>
            </a:br>
            <a:r>
              <a:rPr lang="en-CH" sz="2000" b="1" dirty="0">
                <a:latin typeface="Corbel" panose="020B0503020204020204" pitchFamily="34" charset="0"/>
              </a:rPr>
              <a:t>Cntrl.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0A7F8FE-6CEB-D848-EC31-E09B24267A76}"/>
              </a:ext>
            </a:extLst>
          </p:cNvPr>
          <p:cNvSpPr/>
          <p:nvPr/>
        </p:nvSpPr>
        <p:spPr>
          <a:xfrm rot="16200000">
            <a:off x="3396379" y="2799209"/>
            <a:ext cx="1277524" cy="610572"/>
          </a:xfrm>
          <a:prstGeom prst="rect">
            <a:avLst/>
          </a:prstGeom>
          <a:solidFill>
            <a:srgbClr val="F37574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75000"/>
              </a:lnSpc>
            </a:pPr>
            <a:r>
              <a:rPr lang="en-CH">
                <a:solidFill>
                  <a:schemeClr val="bg1"/>
                </a:solidFill>
                <a:latin typeface="Corbel" panose="020B0503020204020204" pitchFamily="34" charset="0"/>
              </a:rPr>
              <a:t>Light</a:t>
            </a: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</a:rPr>
              <a:t>weight</a:t>
            </a:r>
          </a:p>
          <a:p>
            <a:pPr algn="ctr">
              <a:lnSpc>
                <a:spcPct val="75000"/>
              </a:lnSpc>
            </a:pPr>
            <a:r>
              <a:rPr lang="en-CH">
                <a:solidFill>
                  <a:schemeClr val="bg1"/>
                </a:solidFill>
                <a:latin typeface="Corbel" panose="020B0503020204020204" pitchFamily="34" charset="0"/>
              </a:rPr>
              <a:t>Scheduler</a:t>
            </a:r>
            <a:endParaRPr lang="en-CH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11DECB57-356F-B4AC-50BD-D5BA94BA9C50}"/>
              </a:ext>
            </a:extLst>
          </p:cNvPr>
          <p:cNvSpPr/>
          <p:nvPr/>
        </p:nvSpPr>
        <p:spPr>
          <a:xfrm>
            <a:off x="396270" y="2232047"/>
            <a:ext cx="1748196" cy="598385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90000"/>
              </a:lnSpc>
            </a:pPr>
            <a:r>
              <a:rPr lang="en-CH" dirty="0">
                <a:solidFill>
                  <a:srgbClr val="6551C5"/>
                </a:solidFill>
                <a:latin typeface="Corbel" panose="020B0503020204020204" pitchFamily="34" charset="0"/>
              </a:rPr>
              <a:t>GRAINS Scheduler Table</a:t>
            </a:r>
            <a:r>
              <a:rPr lang="en-CH" baseline="-25000" dirty="0">
                <a:solidFill>
                  <a:srgbClr val="6551C5"/>
                </a:solidFill>
                <a:latin typeface="Corbel" panose="020B0503020204020204" pitchFamily="34" charset="0"/>
              </a:rPr>
              <a:t>1,1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0BB8F997-CBC0-DBF4-2315-2A12903F2E49}"/>
              </a:ext>
            </a:extLst>
          </p:cNvPr>
          <p:cNvSpPr/>
          <p:nvPr/>
        </p:nvSpPr>
        <p:spPr>
          <a:xfrm>
            <a:off x="2320455" y="2234801"/>
            <a:ext cx="1153562" cy="587107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CH" dirty="0">
                <a:solidFill>
                  <a:srgbClr val="6551C5"/>
                </a:solidFill>
                <a:latin typeface="Corbel" panose="020B0503020204020204" pitchFamily="34" charset="0"/>
              </a:rPr>
              <a:t>GST</a:t>
            </a:r>
            <a:r>
              <a:rPr lang="en-CH" baseline="-25000" dirty="0">
                <a:solidFill>
                  <a:srgbClr val="6551C5"/>
                </a:solidFill>
                <a:latin typeface="Corbel" panose="020B0503020204020204" pitchFamily="34" charset="0"/>
              </a:rPr>
              <a:t>1,M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8F61EF4-F4DD-4851-D2FB-2F623F4BF6B2}"/>
              </a:ext>
            </a:extLst>
          </p:cNvPr>
          <p:cNvSpPr txBox="1"/>
          <p:nvPr/>
        </p:nvSpPr>
        <p:spPr>
          <a:xfrm>
            <a:off x="113879" y="4310588"/>
            <a:ext cx="88737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i="1" dirty="0">
                <a:solidFill>
                  <a:srgbClr val="7A62E7"/>
                </a:solidFill>
                <a:latin typeface="Corbel" panose="020B0503020204020204" pitchFamily="34" charset="0"/>
              </a:rPr>
              <a:t>O</a:t>
            </a:r>
            <a:r>
              <a:rPr lang="en-GB" sz="2000" i="1" dirty="0">
                <a:solidFill>
                  <a:srgbClr val="7A62E7"/>
                </a:solidFill>
                <a:effectLst/>
                <a:latin typeface="Corbel" panose="020B0503020204020204" pitchFamily="34" charset="0"/>
              </a:rPr>
              <a:t>ne row per Strings page, e</a:t>
            </a:r>
            <a:r>
              <a:rPr lang="en-CH" sz="2000" i="1" dirty="0">
                <a:solidFill>
                  <a:srgbClr val="7A62E7"/>
                </a:solidFill>
                <a:effectLst/>
                <a:latin typeface="Corbel" panose="020B0503020204020204" pitchFamily="34" charset="0"/>
              </a:rPr>
              <a:t>ach row storing</a:t>
            </a:r>
            <a:endParaRPr lang="en-CH" sz="2000" i="1" dirty="0">
              <a:solidFill>
                <a:srgbClr val="7A62E7"/>
              </a:solidFill>
              <a:latin typeface="Corbel" panose="020B0503020204020204" pitchFamily="34" charset="0"/>
            </a:endParaRPr>
          </a:p>
          <a:p>
            <a:pPr>
              <a:buNone/>
            </a:pPr>
            <a:r>
              <a:rPr lang="en-CH" sz="2000" b="1" i="1" dirty="0">
                <a:solidFill>
                  <a:srgbClr val="7A62E7"/>
                </a:solidFill>
                <a:effectLst/>
              </a:rPr>
              <a:t>1)</a:t>
            </a:r>
            <a:r>
              <a:rPr lang="en-CH" sz="2000" i="1" dirty="0">
                <a:solidFill>
                  <a:srgbClr val="7A62E7"/>
                </a:solidFill>
                <a:effectLst/>
                <a:latin typeface="Corbel" panose="020B0503020204020204" pitchFamily="34" charset="0"/>
              </a:rPr>
              <a:t> bit address in the page, </a:t>
            </a:r>
            <a:r>
              <a:rPr lang="en-CH" sz="2000" b="1" i="1" dirty="0">
                <a:solidFill>
                  <a:srgbClr val="7A62E7"/>
                </a:solidFill>
                <a:effectLst/>
              </a:rPr>
              <a:t>2)</a:t>
            </a:r>
            <a:r>
              <a:rPr lang="en-CH" sz="2000" i="1" dirty="0">
                <a:solidFill>
                  <a:srgbClr val="7A62E7"/>
                </a:solidFill>
                <a:effectLst/>
                <a:latin typeface="Corbel" panose="020B0503020204020204" pitchFamily="34" charset="0"/>
              </a:rPr>
              <a:t> compacted k-mer info, </a:t>
            </a:r>
            <a:r>
              <a:rPr lang="en-CH" sz="2000" b="1" i="1" dirty="0">
                <a:solidFill>
                  <a:srgbClr val="7A62E7"/>
                </a:solidFill>
                <a:effectLst/>
              </a:rPr>
              <a:t>3) </a:t>
            </a:r>
            <a:r>
              <a:rPr lang="en-CH" sz="2000" i="1" dirty="0">
                <a:solidFill>
                  <a:srgbClr val="7A62E7"/>
                </a:solidFill>
                <a:effectLst/>
                <a:latin typeface="Corbel" panose="020B0503020204020204" pitchFamily="34" charset="0"/>
              </a:rPr>
              <a:t>an overflow flag and pointer</a:t>
            </a:r>
          </a:p>
        </p:txBody>
      </p:sp>
      <p:pic>
        <p:nvPicPr>
          <p:cNvPr id="75" name="Graphic 74" descr="Tick">
            <a:extLst>
              <a:ext uri="{FF2B5EF4-FFF2-40B4-BE49-F238E27FC236}">
                <a16:creationId xmlns:a16="http://schemas.microsoft.com/office/drawing/2014/main" id="{14837FFF-0ACB-BE35-83B8-B3B240D8A0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715" y="5021369"/>
            <a:ext cx="578450" cy="578450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77359B59-505B-A27C-98C6-8447FC7F8146}"/>
              </a:ext>
            </a:extLst>
          </p:cNvPr>
          <p:cNvSpPr txBox="1"/>
          <p:nvPr/>
        </p:nvSpPr>
        <p:spPr>
          <a:xfrm>
            <a:off x="990164" y="5084529"/>
            <a:ext cx="81538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669C40"/>
                </a:solidFill>
                <a:latin typeface="Corbel" panose="020B0503020204020204" pitchFamily="34" charset="0"/>
              </a:rPr>
              <a:t>Efficient address mapping </a:t>
            </a:r>
            <a:r>
              <a:rPr lang="en-US" sz="2400" i="1" dirty="0">
                <a:latin typeface="Corbel" panose="020B0503020204020204" pitchFamily="34" charset="0"/>
              </a:rPr>
              <a:t>frees most of the DRAM</a:t>
            </a:r>
            <a:endParaRPr lang="en-CH" sz="2400" i="1" dirty="0">
              <a:latin typeface="Corbel" panose="020B0503020204020204" pitchFamily="34" charset="0"/>
            </a:endParaRPr>
          </a:p>
        </p:txBody>
      </p:sp>
      <p:pic>
        <p:nvPicPr>
          <p:cNvPr id="77" name="Graphic 76" descr="Tick">
            <a:extLst>
              <a:ext uri="{FF2B5EF4-FFF2-40B4-BE49-F238E27FC236}">
                <a16:creationId xmlns:a16="http://schemas.microsoft.com/office/drawing/2014/main" id="{92FCE26B-1401-367F-C3F8-81EA43044F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826" y="5724523"/>
            <a:ext cx="578450" cy="57845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084C4A87-0ADC-8C59-7221-3B97CE7ED349}"/>
              </a:ext>
            </a:extLst>
          </p:cNvPr>
          <p:cNvSpPr txBox="1"/>
          <p:nvPr/>
        </p:nvSpPr>
        <p:spPr>
          <a:xfrm>
            <a:off x="1021276" y="5714672"/>
            <a:ext cx="7520051" cy="409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None/>
            </a:pPr>
            <a:r>
              <a:rPr lang="en-GB" sz="2400" b="1" i="1" dirty="0">
                <a:solidFill>
                  <a:srgbClr val="629C3B"/>
                </a:solidFill>
                <a:latin typeface="Corbel" panose="020B0503020204020204" pitchFamily="34" charset="0"/>
              </a:rPr>
              <a:t>Compact k-mer representation </a:t>
            </a:r>
            <a:r>
              <a:rPr lang="en-GB" sz="2400" i="1" dirty="0">
                <a:latin typeface="Corbel" panose="020B0503020204020204" pitchFamily="34" charset="0"/>
              </a:rPr>
              <a:t>keeps GST entries small</a:t>
            </a:r>
            <a:endParaRPr lang="en-CH" sz="2400" i="1" dirty="0">
              <a:effectLst/>
              <a:latin typeface="Corbel" panose="020B0503020204020204" pitchFamily="34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5D060D1-E9D0-FC0F-2DA9-ADF30FB4845C}"/>
              </a:ext>
            </a:extLst>
          </p:cNvPr>
          <p:cNvSpPr/>
          <p:nvPr/>
        </p:nvSpPr>
        <p:spPr>
          <a:xfrm>
            <a:off x="396270" y="2972397"/>
            <a:ext cx="1754879" cy="486603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CH" dirty="0">
                <a:solidFill>
                  <a:srgbClr val="6551C5"/>
                </a:solidFill>
                <a:latin typeface="Corbel" panose="020B0503020204020204" pitchFamily="34" charset="0"/>
              </a:rPr>
              <a:t>GST</a:t>
            </a:r>
            <a:r>
              <a:rPr lang="en-CH" baseline="-25000" dirty="0">
                <a:solidFill>
                  <a:srgbClr val="6551C5"/>
                </a:solidFill>
                <a:latin typeface="Corbel" panose="020B0503020204020204" pitchFamily="34" charset="0"/>
              </a:rPr>
              <a:t>N,M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244B6844-B4BE-8B41-5C3B-7F3F63AD9373}"/>
              </a:ext>
            </a:extLst>
          </p:cNvPr>
          <p:cNvSpPr/>
          <p:nvPr/>
        </p:nvSpPr>
        <p:spPr>
          <a:xfrm>
            <a:off x="2331565" y="2972397"/>
            <a:ext cx="1140525" cy="486603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CH" dirty="0">
                <a:solidFill>
                  <a:srgbClr val="6551C5"/>
                </a:solidFill>
                <a:latin typeface="Corbel" panose="020B0503020204020204" pitchFamily="34" charset="0"/>
              </a:rPr>
              <a:t>GST</a:t>
            </a:r>
            <a:r>
              <a:rPr lang="en-CH" baseline="-25000" dirty="0">
                <a:solidFill>
                  <a:srgbClr val="6551C5"/>
                </a:solidFill>
                <a:latin typeface="Corbel" panose="020B0503020204020204" pitchFamily="34" charset="0"/>
              </a:rPr>
              <a:t>N,M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06E5227-25D8-7809-FC55-97EA3E4B93FD}"/>
              </a:ext>
            </a:extLst>
          </p:cNvPr>
          <p:cNvGrpSpPr/>
          <p:nvPr/>
        </p:nvGrpSpPr>
        <p:grpSpPr>
          <a:xfrm>
            <a:off x="4601245" y="2283219"/>
            <a:ext cx="1884399" cy="1565141"/>
            <a:chOff x="4601245" y="2283219"/>
            <a:chExt cx="1884399" cy="156514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4EE0928-315C-8CB0-22C6-C7EFF865CA27}"/>
                </a:ext>
              </a:extLst>
            </p:cNvPr>
            <p:cNvSpPr/>
            <p:nvPr/>
          </p:nvSpPr>
          <p:spPr>
            <a:xfrm>
              <a:off x="4601245" y="2286106"/>
              <a:ext cx="741972" cy="408421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Die#1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0F3542B-E615-CDD3-803C-DD0D096018C7}"/>
                </a:ext>
              </a:extLst>
            </p:cNvPr>
            <p:cNvSpPr/>
            <p:nvPr/>
          </p:nvSpPr>
          <p:spPr>
            <a:xfrm>
              <a:off x="5722497" y="2283219"/>
              <a:ext cx="741972" cy="408421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Die#M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EF7AF8F-DBDC-120F-0813-4A30F72E87F9}"/>
                </a:ext>
              </a:extLst>
            </p:cNvPr>
            <p:cNvSpPr/>
            <p:nvPr/>
          </p:nvSpPr>
          <p:spPr>
            <a:xfrm>
              <a:off x="4622420" y="3428884"/>
              <a:ext cx="741972" cy="419476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Die#1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A255605-751B-C47E-AE14-34C9C2A9625A}"/>
                </a:ext>
              </a:extLst>
            </p:cNvPr>
            <p:cNvSpPr/>
            <p:nvPr/>
          </p:nvSpPr>
          <p:spPr>
            <a:xfrm>
              <a:off x="5743672" y="3425997"/>
              <a:ext cx="741972" cy="419476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Die#M</a:t>
              </a: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5AD1338E-ABBD-DB2E-4DFA-E3D207ED4310}"/>
              </a:ext>
            </a:extLst>
          </p:cNvPr>
          <p:cNvSpPr txBox="1"/>
          <p:nvPr/>
        </p:nvSpPr>
        <p:spPr>
          <a:xfrm>
            <a:off x="4497098" y="1756283"/>
            <a:ext cx="18881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2000" dirty="0">
                <a:effectLst/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782EC67-E4B7-7079-4319-7F9F06B0DA87}"/>
              </a:ext>
            </a:extLst>
          </p:cNvPr>
          <p:cNvSpPr txBox="1"/>
          <p:nvPr/>
        </p:nvSpPr>
        <p:spPr>
          <a:xfrm>
            <a:off x="4518273" y="2899060"/>
            <a:ext cx="18881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2000" dirty="0">
                <a:effectLst/>
                <a:latin typeface="Corbel" panose="020B0503020204020204" pitchFamily="34" charset="0"/>
              </a:rPr>
              <a:t>Channel#N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EB62B97-FA7F-F498-8682-332B66B5F683}"/>
              </a:ext>
            </a:extLst>
          </p:cNvPr>
          <p:cNvSpPr/>
          <p:nvPr/>
        </p:nvSpPr>
        <p:spPr>
          <a:xfrm>
            <a:off x="299594" y="1880602"/>
            <a:ext cx="3255996" cy="1985970"/>
          </a:xfrm>
          <a:prstGeom prst="roundRect">
            <a:avLst>
              <a:gd name="adj" fmla="val 1494"/>
            </a:avLst>
          </a:prstGeom>
          <a:noFill/>
          <a:ln w="57150">
            <a:solidFill>
              <a:srgbClr val="669C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6A791F-4FB0-62ED-01B5-D6AF9D11CA57}"/>
              </a:ext>
            </a:extLst>
          </p:cNvPr>
          <p:cNvSpPr/>
          <p:nvPr/>
        </p:nvSpPr>
        <p:spPr>
          <a:xfrm>
            <a:off x="4601804" y="2550490"/>
            <a:ext cx="738763" cy="156465"/>
          </a:xfrm>
          <a:prstGeom prst="rect">
            <a:avLst/>
          </a:prstGeom>
          <a:solidFill>
            <a:srgbClr val="D09D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994CFA-6D0C-FBDA-1588-83A023928933}"/>
              </a:ext>
            </a:extLst>
          </p:cNvPr>
          <p:cNvSpPr/>
          <p:nvPr/>
        </p:nvSpPr>
        <p:spPr>
          <a:xfrm>
            <a:off x="5729572" y="2541485"/>
            <a:ext cx="733345" cy="156465"/>
          </a:xfrm>
          <a:prstGeom prst="rect">
            <a:avLst/>
          </a:prstGeom>
          <a:solidFill>
            <a:srgbClr val="D09D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1CC84D-4E08-F43D-5567-4A9A5C8920A0}"/>
              </a:ext>
            </a:extLst>
          </p:cNvPr>
          <p:cNvSpPr/>
          <p:nvPr/>
        </p:nvSpPr>
        <p:spPr>
          <a:xfrm>
            <a:off x="4622419" y="3710107"/>
            <a:ext cx="741972" cy="156465"/>
          </a:xfrm>
          <a:prstGeom prst="rect">
            <a:avLst/>
          </a:prstGeom>
          <a:solidFill>
            <a:srgbClr val="D09D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710452-E679-D677-1F6A-DD9079A63124}"/>
              </a:ext>
            </a:extLst>
          </p:cNvPr>
          <p:cNvSpPr/>
          <p:nvPr/>
        </p:nvSpPr>
        <p:spPr>
          <a:xfrm>
            <a:off x="5741939" y="3690455"/>
            <a:ext cx="743922" cy="156465"/>
          </a:xfrm>
          <a:prstGeom prst="rect">
            <a:avLst/>
          </a:prstGeom>
          <a:solidFill>
            <a:srgbClr val="D09D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528E1AF-3851-67A4-D3E8-DCF33A5B43DE}"/>
              </a:ext>
            </a:extLst>
          </p:cNvPr>
          <p:cNvSpPr/>
          <p:nvPr/>
        </p:nvSpPr>
        <p:spPr>
          <a:xfrm>
            <a:off x="2737692" y="4696078"/>
            <a:ext cx="2626700" cy="322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996091E-C10B-A74D-8869-76D2C3322C78}"/>
              </a:ext>
            </a:extLst>
          </p:cNvPr>
          <p:cNvSpPr/>
          <p:nvPr/>
        </p:nvSpPr>
        <p:spPr>
          <a:xfrm>
            <a:off x="5364391" y="4698881"/>
            <a:ext cx="3367894" cy="322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209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57" grpId="0" animBg="1"/>
      <p:bldP spid="58" grpId="0" animBg="1"/>
      <p:bldP spid="60" grpId="0" animBg="1"/>
      <p:bldP spid="74" grpId="0" build="p" bldLvl="2"/>
      <p:bldP spid="76" grpId="0"/>
      <p:bldP spid="79" grpId="0"/>
      <p:bldP spid="42" grpId="0" animBg="1"/>
      <p:bldP spid="46" grpId="0" animBg="1"/>
      <p:bldP spid="7" grpId="0" animBg="1"/>
      <p:bldP spid="36" grpId="0" animBg="1"/>
      <p:bldP spid="4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466FF-3F42-4840-6A78-E6BBB277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Query: </a:t>
            </a:r>
            <a:r>
              <a:rPr lang="en-CH" dirty="0">
                <a:solidFill>
                  <a:srgbClr val="CB9902"/>
                </a:solidFill>
              </a:rPr>
              <a:t>Strings</a:t>
            </a:r>
            <a:r>
              <a:rPr lang="en-CH" dirty="0">
                <a:solidFill>
                  <a:srgbClr val="D09D01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CFB8C-7996-4D71-4B13-21985BF0D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9973"/>
            <a:ext cx="8798061" cy="874130"/>
          </a:xfrm>
        </p:spPr>
        <p:txBody>
          <a:bodyPr/>
          <a:lstStyle/>
          <a:p>
            <a:r>
              <a:rPr lang="en-GB" sz="2200" dirty="0"/>
              <a:t>We aim for Strings accesses to fully exploit internal bandwidth as well</a:t>
            </a:r>
          </a:p>
          <a:p>
            <a:pPr lvl="1"/>
            <a:r>
              <a:rPr lang="en-GB" sz="2200" dirty="0">
                <a:solidFill>
                  <a:srgbClr val="C00000"/>
                </a:solidFill>
              </a:rPr>
              <a:t>However, unlike Offsets, the indices into Strings arrive unsorted</a:t>
            </a:r>
            <a:endParaRPr lang="en-CH" sz="2200" dirty="0">
              <a:solidFill>
                <a:srgbClr val="C000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CFAE94A-7573-FCCA-3CD6-6519F1B6C191}"/>
              </a:ext>
            </a:extLst>
          </p:cNvPr>
          <p:cNvSpPr/>
          <p:nvPr/>
        </p:nvSpPr>
        <p:spPr>
          <a:xfrm rot="16200000">
            <a:off x="2101587" y="-167852"/>
            <a:ext cx="2517062" cy="6366967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>
            <a:solidFill>
              <a:schemeClr val="tx1"/>
            </a:solidFill>
          </a:ln>
          <a:effectLst>
            <a:glow rad="127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sz="20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D3A76A-A7E1-2A7E-5071-5C48DB65589E}"/>
              </a:ext>
            </a:extLst>
          </p:cNvPr>
          <p:cNvSpPr/>
          <p:nvPr/>
        </p:nvSpPr>
        <p:spPr bwMode="auto">
          <a:xfrm>
            <a:off x="299596" y="1880602"/>
            <a:ext cx="3257156" cy="1971721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20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BDCBDF-EB74-6B10-3C0B-69C4D866D41A}"/>
              </a:ext>
            </a:extLst>
          </p:cNvPr>
          <p:cNvSpPr txBox="1"/>
          <p:nvPr/>
        </p:nvSpPr>
        <p:spPr>
          <a:xfrm>
            <a:off x="299594" y="1910606"/>
            <a:ext cx="3231947" cy="2639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b="1" dirty="0">
                <a:latin typeface="Corbel" panose="020B0503020204020204" pitchFamily="34" charset="0"/>
              </a:rPr>
              <a:t>Internal DRAM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D82C51-FFB1-8E96-4D11-0CC6C4B07BE2}"/>
              </a:ext>
            </a:extLst>
          </p:cNvPr>
          <p:cNvCxnSpPr>
            <a:cxnSpLocks/>
          </p:cNvCxnSpPr>
          <p:nvPr/>
        </p:nvCxnSpPr>
        <p:spPr>
          <a:xfrm>
            <a:off x="4218031" y="2046827"/>
            <a:ext cx="181530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3218AFB-586F-3654-DEDF-1E86477C216A}"/>
              </a:ext>
            </a:extLst>
          </p:cNvPr>
          <p:cNvSpPr txBox="1"/>
          <p:nvPr/>
        </p:nvSpPr>
        <p:spPr>
          <a:xfrm>
            <a:off x="492850" y="3981278"/>
            <a:ext cx="5443915" cy="316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400" b="1" dirty="0">
                <a:solidFill>
                  <a:srgbClr val="CF8E0B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8D3481-ED76-FA72-C651-A1DC0C161930}"/>
              </a:ext>
            </a:extLst>
          </p:cNvPr>
          <p:cNvSpPr txBox="1"/>
          <p:nvPr/>
        </p:nvSpPr>
        <p:spPr>
          <a:xfrm>
            <a:off x="5210096" y="2353153"/>
            <a:ext cx="5919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DA01B2-9726-E8B3-CE32-8F1EE681FABF}"/>
              </a:ext>
            </a:extLst>
          </p:cNvPr>
          <p:cNvSpPr txBox="1"/>
          <p:nvPr/>
        </p:nvSpPr>
        <p:spPr>
          <a:xfrm rot="16200000">
            <a:off x="3992879" y="2649635"/>
            <a:ext cx="9153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…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A0B587F-79BB-9FFA-A44A-FB43BA746BA0}"/>
              </a:ext>
            </a:extLst>
          </p:cNvPr>
          <p:cNvCxnSpPr>
            <a:cxnSpLocks/>
          </p:cNvCxnSpPr>
          <p:nvPr/>
        </p:nvCxnSpPr>
        <p:spPr>
          <a:xfrm>
            <a:off x="6030850" y="2033118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4CA2DF6-BE45-7595-D165-BB46BB012D59}"/>
              </a:ext>
            </a:extLst>
          </p:cNvPr>
          <p:cNvCxnSpPr>
            <a:cxnSpLocks/>
          </p:cNvCxnSpPr>
          <p:nvPr/>
        </p:nvCxnSpPr>
        <p:spPr>
          <a:xfrm>
            <a:off x="4917694" y="2044004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E106FC4-3AFA-FDDF-B14A-D7904AE57763}"/>
              </a:ext>
            </a:extLst>
          </p:cNvPr>
          <p:cNvCxnSpPr>
            <a:cxnSpLocks/>
          </p:cNvCxnSpPr>
          <p:nvPr/>
        </p:nvCxnSpPr>
        <p:spPr>
          <a:xfrm>
            <a:off x="4239206" y="3189604"/>
            <a:ext cx="181530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B4A58EF-57A4-3ADE-1A9B-8C9CD7CCC5F6}"/>
              </a:ext>
            </a:extLst>
          </p:cNvPr>
          <p:cNvSpPr txBox="1"/>
          <p:nvPr/>
        </p:nvSpPr>
        <p:spPr>
          <a:xfrm>
            <a:off x="5231271" y="3495930"/>
            <a:ext cx="5919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…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76527B2-C84C-3058-A099-00A036017E57}"/>
              </a:ext>
            </a:extLst>
          </p:cNvPr>
          <p:cNvCxnSpPr>
            <a:cxnSpLocks/>
          </p:cNvCxnSpPr>
          <p:nvPr/>
        </p:nvCxnSpPr>
        <p:spPr>
          <a:xfrm>
            <a:off x="6052025" y="3175895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0BFB490-3A11-06DA-55FE-F84323C0885C}"/>
              </a:ext>
            </a:extLst>
          </p:cNvPr>
          <p:cNvCxnSpPr>
            <a:cxnSpLocks/>
          </p:cNvCxnSpPr>
          <p:nvPr/>
        </p:nvCxnSpPr>
        <p:spPr>
          <a:xfrm>
            <a:off x="4938869" y="3186781"/>
            <a:ext cx="0" cy="2421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3BE8D26-FE51-83A5-AB40-BFB549311480}"/>
              </a:ext>
            </a:extLst>
          </p:cNvPr>
          <p:cNvSpPr/>
          <p:nvPr/>
        </p:nvSpPr>
        <p:spPr bwMode="auto">
          <a:xfrm>
            <a:off x="3636611" y="1880602"/>
            <a:ext cx="783675" cy="1971716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20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F838CFE-5D4B-A0A5-9421-519171F99D1E}"/>
              </a:ext>
            </a:extLst>
          </p:cNvPr>
          <p:cNvSpPr txBox="1"/>
          <p:nvPr/>
        </p:nvSpPr>
        <p:spPr>
          <a:xfrm>
            <a:off x="3620490" y="1924591"/>
            <a:ext cx="783675" cy="5255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b="1" dirty="0">
                <a:latin typeface="Corbel" panose="020B0503020204020204" pitchFamily="34" charset="0"/>
              </a:rPr>
              <a:t>SSD</a:t>
            </a:r>
            <a:br>
              <a:rPr lang="en-CH" sz="2000" b="1" dirty="0">
                <a:latin typeface="Corbel" panose="020B0503020204020204" pitchFamily="34" charset="0"/>
              </a:rPr>
            </a:br>
            <a:r>
              <a:rPr lang="en-CH" sz="2000" b="1" dirty="0">
                <a:latin typeface="Corbel" panose="020B0503020204020204" pitchFamily="34" charset="0"/>
              </a:rPr>
              <a:t>Cntrl.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0A7F8FE-6CEB-D848-EC31-E09B24267A76}"/>
              </a:ext>
            </a:extLst>
          </p:cNvPr>
          <p:cNvSpPr/>
          <p:nvPr/>
        </p:nvSpPr>
        <p:spPr>
          <a:xfrm rot="16200000">
            <a:off x="3396379" y="2799209"/>
            <a:ext cx="1277524" cy="610572"/>
          </a:xfrm>
          <a:prstGeom prst="rect">
            <a:avLst/>
          </a:prstGeom>
          <a:solidFill>
            <a:srgbClr val="F37574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75000"/>
              </a:lnSpc>
            </a:pP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</a:rPr>
              <a:t>Lightweight Scheduler</a:t>
            </a:r>
            <a:endParaRPr lang="en-CH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11DECB57-356F-B4AC-50BD-D5BA94BA9C50}"/>
              </a:ext>
            </a:extLst>
          </p:cNvPr>
          <p:cNvSpPr/>
          <p:nvPr/>
        </p:nvSpPr>
        <p:spPr>
          <a:xfrm>
            <a:off x="396270" y="2232047"/>
            <a:ext cx="1748196" cy="598385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90000"/>
              </a:lnSpc>
            </a:pPr>
            <a:r>
              <a:rPr lang="en-CH" dirty="0">
                <a:solidFill>
                  <a:srgbClr val="6551C5"/>
                </a:solidFill>
                <a:latin typeface="Corbel" panose="020B0503020204020204" pitchFamily="34" charset="0"/>
              </a:rPr>
              <a:t>GRAINS Scheduler Table</a:t>
            </a:r>
            <a:r>
              <a:rPr lang="en-CH" baseline="-25000" dirty="0">
                <a:solidFill>
                  <a:srgbClr val="6551C5"/>
                </a:solidFill>
                <a:latin typeface="Corbel" panose="020B0503020204020204" pitchFamily="34" charset="0"/>
              </a:rPr>
              <a:t>1,1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0BB8F997-CBC0-DBF4-2315-2A12903F2E49}"/>
              </a:ext>
            </a:extLst>
          </p:cNvPr>
          <p:cNvSpPr/>
          <p:nvPr/>
        </p:nvSpPr>
        <p:spPr>
          <a:xfrm>
            <a:off x="2320455" y="2234801"/>
            <a:ext cx="1153562" cy="587107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CH" dirty="0">
                <a:solidFill>
                  <a:srgbClr val="6551C5"/>
                </a:solidFill>
                <a:latin typeface="Corbel" panose="020B0503020204020204" pitchFamily="34" charset="0"/>
              </a:rPr>
              <a:t>GST</a:t>
            </a:r>
            <a:r>
              <a:rPr lang="en-CH" baseline="-25000" dirty="0">
                <a:solidFill>
                  <a:srgbClr val="6551C5"/>
                </a:solidFill>
                <a:latin typeface="Corbel" panose="020B0503020204020204" pitchFamily="34" charset="0"/>
              </a:rPr>
              <a:t>1,M</a:t>
            </a:r>
          </a:p>
        </p:txBody>
      </p:sp>
      <p:pic>
        <p:nvPicPr>
          <p:cNvPr id="75" name="Graphic 74" descr="Tick">
            <a:extLst>
              <a:ext uri="{FF2B5EF4-FFF2-40B4-BE49-F238E27FC236}">
                <a16:creationId xmlns:a16="http://schemas.microsoft.com/office/drawing/2014/main" id="{14837FFF-0ACB-BE35-83B8-B3B240D8A0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4725" y="4603356"/>
            <a:ext cx="578450" cy="578450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77359B59-505B-A27C-98C6-8447FC7F8146}"/>
              </a:ext>
            </a:extLst>
          </p:cNvPr>
          <p:cNvSpPr txBox="1"/>
          <p:nvPr/>
        </p:nvSpPr>
        <p:spPr>
          <a:xfrm>
            <a:off x="943175" y="4666516"/>
            <a:ext cx="78594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629B3C"/>
                </a:solidFill>
                <a:latin typeface="Corbel" panose="020B0503020204020204" pitchFamily="34" charset="0"/>
              </a:rPr>
              <a:t>Avoids redundant page accesses</a:t>
            </a:r>
            <a:endParaRPr lang="en-CH" sz="24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pic>
        <p:nvPicPr>
          <p:cNvPr id="77" name="Graphic 76" descr="Tick">
            <a:extLst>
              <a:ext uri="{FF2B5EF4-FFF2-40B4-BE49-F238E27FC236}">
                <a16:creationId xmlns:a16="http://schemas.microsoft.com/office/drawing/2014/main" id="{92FCE26B-1401-367F-C3F8-81EA43044F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4225" y="5445076"/>
            <a:ext cx="578450" cy="57845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084C4A87-0ADC-8C59-7221-3B97CE7ED349}"/>
              </a:ext>
            </a:extLst>
          </p:cNvPr>
          <p:cNvSpPr txBox="1"/>
          <p:nvPr/>
        </p:nvSpPr>
        <p:spPr>
          <a:xfrm>
            <a:off x="952675" y="5435225"/>
            <a:ext cx="7162625" cy="722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None/>
            </a:pPr>
            <a:r>
              <a:rPr lang="en-GB" sz="2400" b="1" i="1" dirty="0">
                <a:solidFill>
                  <a:srgbClr val="629C3B"/>
                </a:solidFill>
                <a:effectLst/>
                <a:latin typeface="Corbel" panose="020B0503020204020204" pitchFamily="34" charset="0"/>
              </a:rPr>
              <a:t>M</a:t>
            </a:r>
            <a:r>
              <a:rPr lang="en-CH" sz="2400" b="1" i="1" dirty="0">
                <a:solidFill>
                  <a:srgbClr val="629C3B"/>
                </a:solidFill>
                <a:effectLst/>
                <a:latin typeface="Corbel" panose="020B0503020204020204" pitchFamily="34" charset="0"/>
              </a:rPr>
              <a:t>aximizes die-level parallelism, </a:t>
            </a:r>
            <a:br>
              <a:rPr lang="en-CH" sz="2400" b="1" i="1" dirty="0">
                <a:solidFill>
                  <a:srgbClr val="629C3B"/>
                </a:solidFill>
                <a:effectLst/>
                <a:latin typeface="Corbel" panose="020B0503020204020204" pitchFamily="34" charset="0"/>
              </a:rPr>
            </a:br>
            <a:r>
              <a:rPr lang="en-CH" sz="2400" i="1" dirty="0">
                <a:effectLst/>
                <a:latin typeface="Corbel" panose="020B0503020204020204" pitchFamily="34" charset="0"/>
              </a:rPr>
              <a:t>without relying on sorting accelerators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5D060D1-E9D0-FC0F-2DA9-ADF30FB4845C}"/>
              </a:ext>
            </a:extLst>
          </p:cNvPr>
          <p:cNvSpPr/>
          <p:nvPr/>
        </p:nvSpPr>
        <p:spPr>
          <a:xfrm>
            <a:off x="396270" y="2972397"/>
            <a:ext cx="1754879" cy="486603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CH" dirty="0">
                <a:solidFill>
                  <a:srgbClr val="6551C5"/>
                </a:solidFill>
                <a:latin typeface="Corbel" panose="020B0503020204020204" pitchFamily="34" charset="0"/>
              </a:rPr>
              <a:t>GST</a:t>
            </a:r>
            <a:r>
              <a:rPr lang="en-CH" baseline="-25000" dirty="0">
                <a:solidFill>
                  <a:srgbClr val="6551C5"/>
                </a:solidFill>
                <a:latin typeface="Corbel" panose="020B0503020204020204" pitchFamily="34" charset="0"/>
              </a:rPr>
              <a:t>N,M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244B6844-B4BE-8B41-5C3B-7F3F63AD9373}"/>
              </a:ext>
            </a:extLst>
          </p:cNvPr>
          <p:cNvSpPr/>
          <p:nvPr/>
        </p:nvSpPr>
        <p:spPr>
          <a:xfrm>
            <a:off x="2331565" y="2972397"/>
            <a:ext cx="1140525" cy="486603"/>
          </a:xfrm>
          <a:prstGeom prst="roundRect">
            <a:avLst>
              <a:gd name="adj" fmla="val 9255"/>
            </a:avLst>
          </a:prstGeom>
          <a:solidFill>
            <a:srgbClr val="DFC7F6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CH" dirty="0">
                <a:solidFill>
                  <a:srgbClr val="6551C5"/>
                </a:solidFill>
                <a:latin typeface="Corbel" panose="020B0503020204020204" pitchFamily="34" charset="0"/>
              </a:rPr>
              <a:t>GST</a:t>
            </a:r>
            <a:r>
              <a:rPr lang="en-CH" baseline="-25000" dirty="0">
                <a:solidFill>
                  <a:srgbClr val="6551C5"/>
                </a:solidFill>
                <a:latin typeface="Corbel" panose="020B0503020204020204" pitchFamily="34" charset="0"/>
              </a:rPr>
              <a:t>N,M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06E5227-25D8-7809-FC55-97EA3E4B93FD}"/>
              </a:ext>
            </a:extLst>
          </p:cNvPr>
          <p:cNvGrpSpPr/>
          <p:nvPr/>
        </p:nvGrpSpPr>
        <p:grpSpPr>
          <a:xfrm>
            <a:off x="4601245" y="2283219"/>
            <a:ext cx="1884616" cy="1583353"/>
            <a:chOff x="4601245" y="2283219"/>
            <a:chExt cx="1884616" cy="158335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4EE0928-315C-8CB0-22C6-C7EFF865CA27}"/>
                </a:ext>
              </a:extLst>
            </p:cNvPr>
            <p:cNvSpPr/>
            <p:nvPr/>
          </p:nvSpPr>
          <p:spPr>
            <a:xfrm>
              <a:off x="4601245" y="2286106"/>
              <a:ext cx="741972" cy="408421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Die#1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0F3542B-E615-CDD3-803C-DD0D096018C7}"/>
                </a:ext>
              </a:extLst>
            </p:cNvPr>
            <p:cNvSpPr/>
            <p:nvPr/>
          </p:nvSpPr>
          <p:spPr>
            <a:xfrm>
              <a:off x="5722497" y="2283219"/>
              <a:ext cx="741972" cy="408421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Die#M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EF7AF8F-DBDC-120F-0813-4A30F72E87F9}"/>
                </a:ext>
              </a:extLst>
            </p:cNvPr>
            <p:cNvSpPr/>
            <p:nvPr/>
          </p:nvSpPr>
          <p:spPr>
            <a:xfrm>
              <a:off x="4622420" y="3428884"/>
              <a:ext cx="741972" cy="419476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Die#1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A255605-751B-C47E-AE14-34C9C2A9625A}"/>
                </a:ext>
              </a:extLst>
            </p:cNvPr>
            <p:cNvSpPr/>
            <p:nvPr/>
          </p:nvSpPr>
          <p:spPr>
            <a:xfrm>
              <a:off x="5743672" y="3425997"/>
              <a:ext cx="741972" cy="419476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2000" dirty="0">
                  <a:solidFill>
                    <a:schemeClr val="tx1"/>
                  </a:solidFill>
                  <a:latin typeface="Corbel" panose="020B0503020204020204" pitchFamily="34" charset="0"/>
                </a:rPr>
                <a:t>Die#M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3CF3514-78BB-F727-8E16-248C9023FDEF}"/>
                </a:ext>
              </a:extLst>
            </p:cNvPr>
            <p:cNvSpPr/>
            <p:nvPr/>
          </p:nvSpPr>
          <p:spPr>
            <a:xfrm>
              <a:off x="4601804" y="2550490"/>
              <a:ext cx="738763" cy="156465"/>
            </a:xfrm>
            <a:prstGeom prst="rect">
              <a:avLst/>
            </a:prstGeom>
            <a:solidFill>
              <a:srgbClr val="D09D0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1BF63ED-A9BA-2E8F-92B1-936D838BFFDD}"/>
                </a:ext>
              </a:extLst>
            </p:cNvPr>
            <p:cNvSpPr/>
            <p:nvPr/>
          </p:nvSpPr>
          <p:spPr>
            <a:xfrm>
              <a:off x="5729572" y="2541485"/>
              <a:ext cx="733345" cy="156465"/>
            </a:xfrm>
            <a:prstGeom prst="rect">
              <a:avLst/>
            </a:prstGeom>
            <a:solidFill>
              <a:srgbClr val="D09D0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1E94663-74E9-CDCE-6B8D-11A80C19AB5C}"/>
                </a:ext>
              </a:extLst>
            </p:cNvPr>
            <p:cNvSpPr/>
            <p:nvPr/>
          </p:nvSpPr>
          <p:spPr>
            <a:xfrm>
              <a:off x="4622419" y="3710107"/>
              <a:ext cx="741972" cy="156465"/>
            </a:xfrm>
            <a:prstGeom prst="rect">
              <a:avLst/>
            </a:prstGeom>
            <a:solidFill>
              <a:srgbClr val="D09D0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B6CCFC8-C481-D0CE-3118-AFC566BA851C}"/>
                </a:ext>
              </a:extLst>
            </p:cNvPr>
            <p:cNvSpPr/>
            <p:nvPr/>
          </p:nvSpPr>
          <p:spPr>
            <a:xfrm>
              <a:off x="5741939" y="3690455"/>
              <a:ext cx="743922" cy="156465"/>
            </a:xfrm>
            <a:prstGeom prst="rect">
              <a:avLst/>
            </a:prstGeom>
            <a:solidFill>
              <a:srgbClr val="D09D0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88099C7-34D8-A837-6FAA-27B6FCB8594E}"/>
              </a:ext>
            </a:extLst>
          </p:cNvPr>
          <p:cNvGrpSpPr/>
          <p:nvPr/>
        </p:nvGrpSpPr>
        <p:grpSpPr>
          <a:xfrm>
            <a:off x="6462917" y="1744723"/>
            <a:ext cx="2524702" cy="2532344"/>
            <a:chOff x="6462917" y="1744723"/>
            <a:chExt cx="2524702" cy="253234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32681E6-D15D-F12F-617E-DDA7C006DCE6}"/>
                </a:ext>
              </a:extLst>
            </p:cNvPr>
            <p:cNvSpPr/>
            <p:nvPr/>
          </p:nvSpPr>
          <p:spPr>
            <a:xfrm>
              <a:off x="6942746" y="1759277"/>
              <a:ext cx="2044873" cy="2517790"/>
            </a:xfrm>
            <a:prstGeom prst="rect">
              <a:avLst/>
            </a:prstGeom>
            <a:solidFill>
              <a:srgbClr val="FDE5A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>
                <a:lnSpc>
                  <a:spcPct val="85000"/>
                </a:lnSpc>
              </a:pPr>
              <a:endParaRPr lang="en-CH" sz="20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8F932E2-7120-3570-FA9C-C122956386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90345" y="1744723"/>
              <a:ext cx="282781" cy="539636"/>
            </a:xfrm>
            <a:prstGeom prst="line">
              <a:avLst/>
            </a:prstGeom>
            <a:ln w="15875">
              <a:solidFill>
                <a:schemeClr val="bg2">
                  <a:lumMod val="25000"/>
                </a:schemeClr>
              </a:solidFill>
              <a:prstDash val="sysDash"/>
              <a:tailEnd type="none" w="lg" len="lg"/>
            </a:ln>
            <a:effectLst>
              <a:glow rad="127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9EF6C43-3775-096F-7FE9-5AD0A6579C70}"/>
                </a:ext>
              </a:extLst>
            </p:cNvPr>
            <p:cNvCxnSpPr>
              <a:cxnSpLocks/>
            </p:cNvCxnSpPr>
            <p:nvPr/>
          </p:nvCxnSpPr>
          <p:spPr>
            <a:xfrm>
              <a:off x="8127684" y="2332928"/>
              <a:ext cx="42931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5E411BA-3317-22B0-D0F1-5EB83FFDC01B}"/>
                </a:ext>
              </a:extLst>
            </p:cNvPr>
            <p:cNvCxnSpPr>
              <a:cxnSpLocks/>
            </p:cNvCxnSpPr>
            <p:nvPr/>
          </p:nvCxnSpPr>
          <p:spPr>
            <a:xfrm>
              <a:off x="8127685" y="2339928"/>
              <a:ext cx="0" cy="140332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773F34F-6476-C26D-B947-ADF59CF36CAC}"/>
                </a:ext>
              </a:extLst>
            </p:cNvPr>
            <p:cNvCxnSpPr>
              <a:cxnSpLocks/>
            </p:cNvCxnSpPr>
            <p:nvPr/>
          </p:nvCxnSpPr>
          <p:spPr>
            <a:xfrm>
              <a:off x="6838237" y="3017810"/>
              <a:ext cx="127856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6BF646C-6028-FCF1-3277-69A2326E2D62}"/>
                </a:ext>
              </a:extLst>
            </p:cNvPr>
            <p:cNvSpPr/>
            <p:nvPr/>
          </p:nvSpPr>
          <p:spPr>
            <a:xfrm rot="5400000">
              <a:off x="7007465" y="2928881"/>
              <a:ext cx="1619171" cy="31184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/>
              <a:r>
                <a:rPr lang="en-CH" dirty="0">
                  <a:solidFill>
                    <a:schemeClr val="tx1"/>
                  </a:solidFill>
                  <a:latin typeface="Corbel" panose="020B0503020204020204" pitchFamily="34" charset="0"/>
                </a:rPr>
                <a:t>ECC</a:t>
              </a:r>
              <a:r>
                <a:rPr lang="en-CH" baseline="-25000" dirty="0">
                  <a:solidFill>
                    <a:schemeClr val="tx1"/>
                  </a:solidFill>
                  <a:latin typeface="Corbel" panose="020B0503020204020204" pitchFamily="34" charset="0"/>
                </a:rPr>
                <a:t>LITE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D1B5B51-FB9D-CF3F-EE9C-5D87DDD10370}"/>
                </a:ext>
              </a:extLst>
            </p:cNvPr>
            <p:cNvCxnSpPr>
              <a:cxnSpLocks/>
            </p:cNvCxnSpPr>
            <p:nvPr/>
          </p:nvCxnSpPr>
          <p:spPr>
            <a:xfrm>
              <a:off x="6462917" y="2725439"/>
              <a:ext cx="296090" cy="1537164"/>
            </a:xfrm>
            <a:prstGeom prst="line">
              <a:avLst/>
            </a:prstGeom>
            <a:ln w="15875">
              <a:solidFill>
                <a:schemeClr val="bg2">
                  <a:lumMod val="25000"/>
                </a:schemeClr>
              </a:solidFill>
              <a:prstDash val="sysDash"/>
              <a:tailEnd type="none" w="lg" len="lg"/>
            </a:ln>
            <a:effectLst>
              <a:glow rad="127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68C8768-BC8D-4949-151D-5D2C6DA0CCC5}"/>
                </a:ext>
              </a:extLst>
            </p:cNvPr>
            <p:cNvSpPr/>
            <p:nvPr/>
          </p:nvSpPr>
          <p:spPr>
            <a:xfrm rot="5400000">
              <a:off x="5681495" y="2859708"/>
              <a:ext cx="2517064" cy="31184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/>
              <a:r>
                <a:rPr lang="en-CH" dirty="0">
                  <a:solidFill>
                    <a:schemeClr val="tx1"/>
                  </a:solidFill>
                  <a:latin typeface="Corbel" panose="020B0503020204020204" pitchFamily="34" charset="0"/>
                </a:rPr>
                <a:t>Die I/O</a:t>
              </a:r>
              <a:endParaRPr lang="en-CH" baseline="-250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8ACFA0-075D-208A-CCCE-3AD2DDEC17D8}"/>
                </a:ext>
              </a:extLst>
            </p:cNvPr>
            <p:cNvSpPr txBox="1"/>
            <p:nvPr/>
          </p:nvSpPr>
          <p:spPr>
            <a:xfrm rot="16200000">
              <a:off x="7880111" y="2882512"/>
              <a:ext cx="91535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…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CFF3FD7-2B79-6BCC-2A82-2413C1C758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27684" y="3743256"/>
              <a:ext cx="42931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B2EB17A-8A83-7398-F66D-9F084390BFF8}"/>
                </a:ext>
              </a:extLst>
            </p:cNvPr>
            <p:cNvSpPr/>
            <p:nvPr/>
          </p:nvSpPr>
          <p:spPr>
            <a:xfrm rot="5400000">
              <a:off x="7152783" y="3573837"/>
              <a:ext cx="471483" cy="311851"/>
            </a:xfrm>
            <a:prstGeom prst="rect">
              <a:avLst/>
            </a:prstGeom>
            <a:solidFill>
              <a:srgbClr val="009E73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CH" sz="2000" dirty="0">
                  <a:solidFill>
                    <a:schemeClr val="bg1"/>
                  </a:solidFill>
                  <a:latin typeface="Corbel" panose="020B0503020204020204" pitchFamily="34" charset="0"/>
                </a:rPr>
                <a:t>==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0BC2CCD-0C35-5F91-1E1C-DB611F3324CD}"/>
                </a:ext>
              </a:extLst>
            </p:cNvPr>
            <p:cNvSpPr/>
            <p:nvPr/>
          </p:nvSpPr>
          <p:spPr>
            <a:xfrm rot="5400000">
              <a:off x="6883013" y="2542561"/>
              <a:ext cx="999262" cy="311849"/>
            </a:xfrm>
            <a:prstGeom prst="rect">
              <a:avLst/>
            </a:prstGeom>
            <a:solidFill>
              <a:srgbClr val="009E73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0000"/>
                </a:lnSpc>
              </a:pPr>
              <a:r>
                <a:rPr lang="en-CH" sz="1600" dirty="0">
                  <a:solidFill>
                    <a:schemeClr val="bg1"/>
                  </a:solidFill>
                  <a:latin typeface="Corbel" panose="020B0503020204020204" pitchFamily="34" charset="0"/>
                </a:rPr>
                <a:t>Shift Reg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6465E302-7B10-D408-248A-1FE6C4C74358}"/>
                </a:ext>
              </a:extLst>
            </p:cNvPr>
            <p:cNvCxnSpPr>
              <a:cxnSpLocks/>
              <a:stCxn id="44" idx="3"/>
              <a:endCxn id="43" idx="1"/>
            </p:cNvCxnSpPr>
            <p:nvPr/>
          </p:nvCxnSpPr>
          <p:spPr>
            <a:xfrm>
              <a:off x="7382644" y="3198117"/>
              <a:ext cx="5880" cy="295904"/>
            </a:xfrm>
            <a:prstGeom prst="straightConnector1">
              <a:avLst/>
            </a:prstGeom>
            <a:ln w="22225">
              <a:solidFill>
                <a:srgbClr val="283593"/>
              </a:solidFill>
              <a:tailEnd type="triangle" w="lg" len="med"/>
            </a:ln>
            <a:effectLst>
              <a:glow rad="127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5643090-6709-0C94-5CDE-CB9648EE4638}"/>
                </a:ext>
              </a:extLst>
            </p:cNvPr>
            <p:cNvSpPr/>
            <p:nvPr/>
          </p:nvSpPr>
          <p:spPr>
            <a:xfrm rot="5400000">
              <a:off x="8164716" y="2149627"/>
              <a:ext cx="999258" cy="3883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1600" dirty="0">
                  <a:solidFill>
                    <a:schemeClr val="tx1"/>
                  </a:solidFill>
                  <a:latin typeface="Corbel" panose="020B0503020204020204" pitchFamily="34" charset="0"/>
                </a:rPr>
                <a:t>Plane#1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9E8DC72-667B-3C94-66B8-2FA0564772B5}"/>
                </a:ext>
              </a:extLst>
            </p:cNvPr>
            <p:cNvSpPr/>
            <p:nvPr/>
          </p:nvSpPr>
          <p:spPr>
            <a:xfrm rot="5400000">
              <a:off x="7890048" y="2246279"/>
              <a:ext cx="999262" cy="19507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b"/>
            <a:lstStyle/>
            <a:p>
              <a:pPr algn="ctr">
                <a:lnSpc>
                  <a:spcPct val="90000"/>
                </a:lnSpc>
              </a:pPr>
              <a:r>
                <a:rPr lang="en-CH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Page Buffer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2C4200D-C250-3A87-3459-1BD337173E9B}"/>
                </a:ext>
              </a:extLst>
            </p:cNvPr>
            <p:cNvSpPr/>
            <p:nvPr/>
          </p:nvSpPr>
          <p:spPr>
            <a:xfrm rot="5400000">
              <a:off x="8170845" y="3486290"/>
              <a:ext cx="999258" cy="38836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t"/>
            <a:lstStyle/>
            <a:p>
              <a:pPr algn="ctr">
                <a:lnSpc>
                  <a:spcPct val="85000"/>
                </a:lnSpc>
              </a:pPr>
              <a:r>
                <a:rPr lang="en-CH" sz="1600" dirty="0">
                  <a:solidFill>
                    <a:schemeClr val="tx1"/>
                  </a:solidFill>
                  <a:latin typeface="Corbel" panose="020B0503020204020204" pitchFamily="34" charset="0"/>
                </a:rPr>
                <a:t>Plane#L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6351766-09AB-CE8D-33F3-767AF3AFB600}"/>
                </a:ext>
              </a:extLst>
            </p:cNvPr>
            <p:cNvSpPr/>
            <p:nvPr/>
          </p:nvSpPr>
          <p:spPr>
            <a:xfrm rot="5400000">
              <a:off x="7890048" y="3582938"/>
              <a:ext cx="999262" cy="19507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b"/>
            <a:lstStyle/>
            <a:p>
              <a:pPr algn="ctr">
                <a:lnSpc>
                  <a:spcPct val="90000"/>
                </a:lnSpc>
              </a:pPr>
              <a:r>
                <a:rPr lang="en-CH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Page Buffer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B0E58D9-5980-66FE-54F9-43C21C2B3F09}"/>
                </a:ext>
              </a:extLst>
            </p:cNvPr>
            <p:cNvSpPr/>
            <p:nvPr/>
          </p:nvSpPr>
          <p:spPr>
            <a:xfrm rot="5400000">
              <a:off x="8057370" y="2262684"/>
              <a:ext cx="999258" cy="156465"/>
            </a:xfrm>
            <a:prstGeom prst="rect">
              <a:avLst/>
            </a:prstGeom>
            <a:solidFill>
              <a:srgbClr val="D09D0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C6C7AFD-FEDC-17E2-932D-45EE6ACBB793}"/>
                </a:ext>
              </a:extLst>
            </p:cNvPr>
            <p:cNvSpPr/>
            <p:nvPr/>
          </p:nvSpPr>
          <p:spPr>
            <a:xfrm rot="5400000">
              <a:off x="8048763" y="3602241"/>
              <a:ext cx="999258" cy="156465"/>
            </a:xfrm>
            <a:prstGeom prst="rect">
              <a:avLst/>
            </a:prstGeom>
            <a:solidFill>
              <a:srgbClr val="D09D0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4A942DA-19EC-B499-1075-13F607ADE490}"/>
              </a:ext>
            </a:extLst>
          </p:cNvPr>
          <p:cNvSpPr/>
          <p:nvPr/>
        </p:nvSpPr>
        <p:spPr>
          <a:xfrm rot="5400000">
            <a:off x="7746319" y="2291783"/>
            <a:ext cx="999260" cy="98269"/>
          </a:xfrm>
          <a:prstGeom prst="rect">
            <a:avLst/>
          </a:prstGeom>
          <a:solidFill>
            <a:srgbClr val="D09D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93078A6-37AB-FBCA-8DE9-9E5C44D3ADFB}"/>
              </a:ext>
            </a:extLst>
          </p:cNvPr>
          <p:cNvSpPr/>
          <p:nvPr/>
        </p:nvSpPr>
        <p:spPr>
          <a:xfrm rot="5400000">
            <a:off x="7755432" y="3623368"/>
            <a:ext cx="999261" cy="111548"/>
          </a:xfrm>
          <a:prstGeom prst="rect">
            <a:avLst/>
          </a:prstGeom>
          <a:solidFill>
            <a:srgbClr val="D09D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8AA5AF6-2E91-8E91-D13F-1586723DE40E}"/>
              </a:ext>
            </a:extLst>
          </p:cNvPr>
          <p:cNvSpPr/>
          <p:nvPr/>
        </p:nvSpPr>
        <p:spPr>
          <a:xfrm rot="5400000">
            <a:off x="7149328" y="3000986"/>
            <a:ext cx="999260" cy="98269"/>
          </a:xfrm>
          <a:prstGeom prst="rect">
            <a:avLst/>
          </a:prstGeom>
          <a:solidFill>
            <a:srgbClr val="D09D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ADEF106-1F7B-FC52-DC61-5DBD103638B9}"/>
              </a:ext>
            </a:extLst>
          </p:cNvPr>
          <p:cNvSpPr/>
          <p:nvPr/>
        </p:nvSpPr>
        <p:spPr>
          <a:xfrm rot="5400000">
            <a:off x="7301851" y="3972889"/>
            <a:ext cx="239782" cy="111549"/>
          </a:xfrm>
          <a:prstGeom prst="rect">
            <a:avLst/>
          </a:prstGeom>
          <a:solidFill>
            <a:srgbClr val="D09D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AD1338E-ABBD-DB2E-4DFA-E3D207ED4310}"/>
              </a:ext>
            </a:extLst>
          </p:cNvPr>
          <p:cNvSpPr txBox="1"/>
          <p:nvPr/>
        </p:nvSpPr>
        <p:spPr>
          <a:xfrm>
            <a:off x="4497098" y="1756283"/>
            <a:ext cx="18881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2000" dirty="0">
                <a:effectLst/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782EC67-E4B7-7079-4319-7F9F06B0DA87}"/>
              </a:ext>
            </a:extLst>
          </p:cNvPr>
          <p:cNvSpPr txBox="1"/>
          <p:nvPr/>
        </p:nvSpPr>
        <p:spPr>
          <a:xfrm>
            <a:off x="4518273" y="2899060"/>
            <a:ext cx="18881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2000" dirty="0">
                <a:effectLst/>
                <a:latin typeface="Corbel" panose="020B0503020204020204" pitchFamily="34" charset="0"/>
              </a:rPr>
              <a:t>Channel#N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161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25 -0.00301 L -0.67448 -0.05231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08" y="-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1" animBg="1"/>
      <p:bldP spid="60" grpId="1" animBg="1"/>
      <p:bldP spid="76" grpId="0"/>
      <p:bldP spid="79" grpId="0"/>
      <p:bldP spid="42" grpId="1" animBg="1"/>
      <p:bldP spid="46" grpId="1" animBg="1"/>
      <p:bldP spid="61" grpId="0" animBg="1"/>
      <p:bldP spid="62" grpId="0" animBg="1"/>
      <p:bldP spid="63" grpId="0" animBg="1"/>
      <p:bldP spid="64" grpId="0" animBg="1"/>
      <p:bldP spid="64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6F733-E0DE-D0F9-EA03-DA4A8BA64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Query: </a:t>
            </a:r>
            <a:r>
              <a:rPr lang="en-CH" dirty="0">
                <a:solidFill>
                  <a:srgbClr val="01A3DE"/>
                </a:solidFill>
              </a:rPr>
              <a:t>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269CB-1598-608B-7ABC-AE5346D1A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81745"/>
            <a:ext cx="8798061" cy="1393370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GB" sz="2200" dirty="0"/>
              <a:t>For each k-mer matching a </a:t>
            </a:r>
            <a:r>
              <a:rPr lang="en-GB" sz="2200" b="1" dirty="0" err="1">
                <a:solidFill>
                  <a:srgbClr val="CB9902"/>
                </a:solidFill>
              </a:rPr>
              <a:t>unitig</a:t>
            </a:r>
            <a:r>
              <a:rPr lang="en-GB" sz="2200" b="1" dirty="0">
                <a:solidFill>
                  <a:srgbClr val="CB9902"/>
                </a:solidFill>
              </a:rPr>
              <a:t> in Strings</a:t>
            </a:r>
            <a:r>
              <a:rPr lang="en-GB" sz="2200" dirty="0"/>
              <a:t>, GRAINS retrieves </a:t>
            </a:r>
            <a:br>
              <a:rPr lang="en-GB" sz="2200" dirty="0"/>
            </a:br>
            <a:r>
              <a:rPr lang="en-GB" sz="2200" dirty="0"/>
              <a:t>the </a:t>
            </a:r>
            <a:r>
              <a:rPr lang="en-GB" sz="2200" b="1" dirty="0" err="1">
                <a:solidFill>
                  <a:srgbClr val="01A3DE"/>
                </a:solidFill>
              </a:rPr>
              <a:t>color</a:t>
            </a:r>
            <a:r>
              <a:rPr lang="en-GB" sz="2200" dirty="0"/>
              <a:t> of that </a:t>
            </a:r>
            <a:r>
              <a:rPr lang="en-GB" sz="2200" dirty="0" err="1"/>
              <a:t>unitig</a:t>
            </a:r>
            <a:r>
              <a:rPr lang="en-GB" sz="2200" dirty="0"/>
              <a:t> </a:t>
            </a:r>
          </a:p>
          <a:p>
            <a:r>
              <a:rPr lang="en-GB" sz="2200" dirty="0"/>
              <a:t>GRAINS returns the </a:t>
            </a:r>
            <a:r>
              <a:rPr lang="en-GB" sz="2200" dirty="0" err="1"/>
              <a:t>colors</a:t>
            </a:r>
            <a:r>
              <a:rPr lang="en-GB" sz="2200" dirty="0"/>
              <a:t> to the host, </a:t>
            </a:r>
            <a:br>
              <a:rPr lang="en-GB" sz="2200" dirty="0"/>
            </a:br>
            <a:r>
              <a:rPr lang="en-GB" sz="2200" dirty="0"/>
              <a:t>with </a:t>
            </a:r>
            <a:r>
              <a:rPr lang="en-GB" sz="2200" b="1" dirty="0" err="1">
                <a:solidFill>
                  <a:srgbClr val="01A3DE"/>
                </a:solidFill>
              </a:rPr>
              <a:t>colors</a:t>
            </a:r>
            <a:r>
              <a:rPr lang="en-GB" sz="2200" b="1" dirty="0">
                <a:solidFill>
                  <a:srgbClr val="01A3DE"/>
                </a:solidFill>
              </a:rPr>
              <a:t> identifying database entries (e.g., species or samples)</a:t>
            </a:r>
            <a:r>
              <a:rPr lang="en-GB" sz="2200" dirty="0"/>
              <a:t> containing the matched sequence</a:t>
            </a:r>
            <a:endParaRPr lang="en-CH" sz="2200" dirty="0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D33C4ADC-0DC0-138E-8CCE-2ECD21663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55" y="3065338"/>
            <a:ext cx="8126090" cy="1743529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F7FE46A3-FCCA-5F2C-CC12-8D6F5C36C3C3}"/>
              </a:ext>
            </a:extLst>
          </p:cNvPr>
          <p:cNvSpPr/>
          <p:nvPr/>
        </p:nvSpPr>
        <p:spPr>
          <a:xfrm>
            <a:off x="0" y="4970946"/>
            <a:ext cx="9160590" cy="1256288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Design details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333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FA4BF-940E-FF36-89C1-67C82F4E5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A4A1D-154E-FFF9-6881-B37B6B9D4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Graph Query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ED215AD-52D8-651F-EAFC-C0C54406F1ED}"/>
              </a:ext>
            </a:extLst>
          </p:cNvPr>
          <p:cNvSpPr/>
          <p:nvPr/>
        </p:nvSpPr>
        <p:spPr>
          <a:xfrm>
            <a:off x="1814599" y="1008103"/>
            <a:ext cx="2203886" cy="2287568"/>
          </a:xfrm>
          <a:prstGeom prst="roundRect">
            <a:avLst>
              <a:gd name="adj" fmla="val 10183"/>
            </a:avLst>
          </a:prstGeom>
          <a:solidFill>
            <a:schemeClr val="accent3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</a:rPr>
              <a:t>Read Set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4E634D-D5DA-7B83-FA25-C0B22B687937}"/>
              </a:ext>
            </a:extLst>
          </p:cNvPr>
          <p:cNvSpPr/>
          <p:nvPr/>
        </p:nvSpPr>
        <p:spPr>
          <a:xfrm>
            <a:off x="2060319" y="1652612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0F6AA0-149A-4709-C79D-33E6E72D0E11}"/>
              </a:ext>
            </a:extLst>
          </p:cNvPr>
          <p:cNvSpPr/>
          <p:nvPr/>
        </p:nvSpPr>
        <p:spPr>
          <a:xfrm>
            <a:off x="2060320" y="205860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BE7040-C0FE-3424-20BA-367251837F04}"/>
              </a:ext>
            </a:extLst>
          </p:cNvPr>
          <p:cNvSpPr/>
          <p:nvPr/>
        </p:nvSpPr>
        <p:spPr>
          <a:xfrm>
            <a:off x="2060319" y="2870593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54B58F-790C-3ECC-DDF2-D09BE88EA3AC}"/>
              </a:ext>
            </a:extLst>
          </p:cNvPr>
          <p:cNvSpPr/>
          <p:nvPr/>
        </p:nvSpPr>
        <p:spPr>
          <a:xfrm>
            <a:off x="2060320" y="2464600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B3A8EFB-A01F-ED8C-2D84-5BC60BD76CDE}"/>
              </a:ext>
            </a:extLst>
          </p:cNvPr>
          <p:cNvSpPr/>
          <p:nvPr/>
        </p:nvSpPr>
        <p:spPr>
          <a:xfrm>
            <a:off x="4905128" y="1008102"/>
            <a:ext cx="2409813" cy="2286915"/>
          </a:xfrm>
          <a:prstGeom prst="roundRect">
            <a:avLst>
              <a:gd name="adj" fmla="val 10183"/>
            </a:avLst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orbel" panose="020B0503020204020204" pitchFamily="34" charset="0"/>
              </a:rPr>
              <a:t>Input Query Preparation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595EA18-F04A-0EDF-0D1A-EA7B13584E21}"/>
              </a:ext>
            </a:extLst>
          </p:cNvPr>
          <p:cNvSpPr/>
          <p:nvPr/>
        </p:nvSpPr>
        <p:spPr>
          <a:xfrm>
            <a:off x="5236682" y="184715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A22E14E-4D30-51BC-9707-8F9C5121AE51}"/>
              </a:ext>
            </a:extLst>
          </p:cNvPr>
          <p:cNvSpPr/>
          <p:nvPr/>
        </p:nvSpPr>
        <p:spPr>
          <a:xfrm>
            <a:off x="5312883" y="2147535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44E86E5-F6F7-EEEC-99F1-E43B63FDF736}"/>
              </a:ext>
            </a:extLst>
          </p:cNvPr>
          <p:cNvSpPr/>
          <p:nvPr/>
        </p:nvSpPr>
        <p:spPr>
          <a:xfrm>
            <a:off x="5466358" y="2429770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863DB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0E709C-7073-4FAE-569E-70F4CCD9B921}"/>
              </a:ext>
            </a:extLst>
          </p:cNvPr>
          <p:cNvSpPr/>
          <p:nvPr/>
        </p:nvSpPr>
        <p:spPr>
          <a:xfrm>
            <a:off x="5624672" y="2712006"/>
            <a:ext cx="623578" cy="194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CH" sz="1600" b="1" dirty="0">
                <a:solidFill>
                  <a:srgbClr val="5B9BD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CH" sz="1600" b="1" dirty="0">
                <a:solidFill>
                  <a:srgbClr val="ED7D3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BC586B-598E-2766-CC25-4A60D83B164D}"/>
              </a:ext>
            </a:extLst>
          </p:cNvPr>
          <p:cNvSpPr txBox="1"/>
          <p:nvPr/>
        </p:nvSpPr>
        <p:spPr>
          <a:xfrm>
            <a:off x="6064537" y="2697436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6D3219-1B4C-67EF-977D-B437DBBEA668}"/>
              </a:ext>
            </a:extLst>
          </p:cNvPr>
          <p:cNvSpPr txBox="1"/>
          <p:nvPr/>
        </p:nvSpPr>
        <p:spPr>
          <a:xfrm>
            <a:off x="2682117" y="2822829"/>
            <a:ext cx="44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 dirty="0"/>
              <a:t>…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4E1D290D-41CB-F553-9940-BF9D79BC666C}"/>
              </a:ext>
            </a:extLst>
          </p:cNvPr>
          <p:cNvSpPr/>
          <p:nvPr/>
        </p:nvSpPr>
        <p:spPr>
          <a:xfrm>
            <a:off x="190500" y="3710351"/>
            <a:ext cx="8750300" cy="2576150"/>
          </a:xfrm>
          <a:prstGeom prst="roundRect">
            <a:avLst>
              <a:gd name="adj" fmla="val 7759"/>
            </a:avLst>
          </a:prstGeom>
          <a:solidFill>
            <a:srgbClr val="ACDBCD">
              <a:alpha val="38039"/>
            </a:srgb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33817C"/>
                </a:solidFill>
                <a:effectLst/>
                <a:uLnTx/>
                <a:uFillTx/>
                <a:latin typeface="Corbel" panose="020B0503020204020204" pitchFamily="34" charset="0"/>
              </a:rPr>
              <a:t>Graph Query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22FC211-A1C7-E864-173D-BF01590E6EA3}"/>
              </a:ext>
            </a:extLst>
          </p:cNvPr>
          <p:cNvSpPr/>
          <p:nvPr/>
        </p:nvSpPr>
        <p:spPr>
          <a:xfrm>
            <a:off x="541555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E2A21DF-75DA-F036-90A3-139DF210A7F0}"/>
              </a:ext>
            </a:extLst>
          </p:cNvPr>
          <p:cNvGrpSpPr/>
          <p:nvPr/>
        </p:nvGrpSpPr>
        <p:grpSpPr>
          <a:xfrm>
            <a:off x="1220135" y="4911476"/>
            <a:ext cx="621798" cy="790223"/>
            <a:chOff x="8101542" y="2369948"/>
            <a:chExt cx="446556" cy="576202"/>
          </a:xfrm>
        </p:grpSpPr>
        <p:pic>
          <p:nvPicPr>
            <p:cNvPr id="71" name="Graphic 3" descr="Germ with solid fill">
              <a:extLst>
                <a:ext uri="{FF2B5EF4-FFF2-40B4-BE49-F238E27FC236}">
                  <a16:creationId xmlns:a16="http://schemas.microsoft.com/office/drawing/2014/main" id="{706493F5-3A96-22C3-8542-46A967A47CB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338993" y="2486396"/>
              <a:ext cx="137848" cy="137848"/>
            </a:xfrm>
            <a:prstGeom prst="rect">
              <a:avLst/>
            </a:prstGeom>
          </p:spPr>
        </p:pic>
        <p:pic>
          <p:nvPicPr>
            <p:cNvPr id="72" name="Graphic 4" descr="Germ with solid fill">
              <a:extLst>
                <a:ext uri="{FF2B5EF4-FFF2-40B4-BE49-F238E27FC236}">
                  <a16:creationId xmlns:a16="http://schemas.microsoft.com/office/drawing/2014/main" id="{5A40B0E4-FEF3-9C84-0DE4-BA3B4DE920D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39386" y="2762008"/>
              <a:ext cx="136800" cy="136800"/>
            </a:xfrm>
            <a:prstGeom prst="rect">
              <a:avLst/>
            </a:prstGeom>
          </p:spPr>
        </p:pic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2993744A-E5EA-448B-1AF1-75C714F6C138}"/>
                </a:ext>
              </a:extLst>
            </p:cNvPr>
            <p:cNvSpPr/>
            <p:nvPr/>
          </p:nvSpPr>
          <p:spPr>
            <a:xfrm>
              <a:off x="8101542" y="2369948"/>
              <a:ext cx="446556" cy="576202"/>
            </a:xfrm>
            <a:custGeom>
              <a:avLst/>
              <a:gdLst>
                <a:gd name="connsiteX0" fmla="*/ 403342 w 446556"/>
                <a:gd name="connsiteY0" fmla="*/ 532987 h 576202"/>
                <a:gd name="connsiteX1" fmla="*/ 43215 w 446556"/>
                <a:gd name="connsiteY1" fmla="*/ 532987 h 576202"/>
                <a:gd name="connsiteX2" fmla="*/ 43215 w 446556"/>
                <a:gd name="connsiteY2" fmla="*/ 86430 h 576202"/>
                <a:gd name="connsiteX3" fmla="*/ 122443 w 446556"/>
                <a:gd name="connsiteY3" fmla="*/ 86430 h 576202"/>
                <a:gd name="connsiteX4" fmla="*/ 122443 w 446556"/>
                <a:gd name="connsiteY4" fmla="*/ 129646 h 576202"/>
                <a:gd name="connsiteX5" fmla="*/ 324114 w 446556"/>
                <a:gd name="connsiteY5" fmla="*/ 129646 h 576202"/>
                <a:gd name="connsiteX6" fmla="*/ 324114 w 446556"/>
                <a:gd name="connsiteY6" fmla="*/ 86430 h 576202"/>
                <a:gd name="connsiteX7" fmla="*/ 403342 w 446556"/>
                <a:gd name="connsiteY7" fmla="*/ 86430 h 576202"/>
                <a:gd name="connsiteX8" fmla="*/ 223278 w 446556"/>
                <a:gd name="connsiteY8" fmla="*/ 28810 h 576202"/>
                <a:gd name="connsiteX9" fmla="*/ 244886 w 446556"/>
                <a:gd name="connsiteY9" fmla="*/ 50418 h 576202"/>
                <a:gd name="connsiteX10" fmla="*/ 223278 w 446556"/>
                <a:gd name="connsiteY10" fmla="*/ 72025 h 576202"/>
                <a:gd name="connsiteX11" fmla="*/ 201671 w 446556"/>
                <a:gd name="connsiteY11" fmla="*/ 50418 h 576202"/>
                <a:gd name="connsiteX12" fmla="*/ 222567 w 446556"/>
                <a:gd name="connsiteY12" fmla="*/ 28810 h 576202"/>
                <a:gd name="connsiteX13" fmla="*/ 223278 w 446556"/>
                <a:gd name="connsiteY13" fmla="*/ 28810 h 576202"/>
                <a:gd name="connsiteX14" fmla="*/ 417747 w 446556"/>
                <a:gd name="connsiteY14" fmla="*/ 43215 h 576202"/>
                <a:gd name="connsiteX15" fmla="*/ 295304 w 446556"/>
                <a:gd name="connsiteY15" fmla="*/ 43215 h 576202"/>
                <a:gd name="connsiteX16" fmla="*/ 295304 w 446556"/>
                <a:gd name="connsiteY16" fmla="*/ 28810 h 576202"/>
                <a:gd name="connsiteX17" fmla="*/ 266494 w 446556"/>
                <a:gd name="connsiteY17" fmla="*/ 0 h 576202"/>
                <a:gd name="connsiteX18" fmla="*/ 180063 w 446556"/>
                <a:gd name="connsiteY18" fmla="*/ 0 h 576202"/>
                <a:gd name="connsiteX19" fmla="*/ 151253 w 446556"/>
                <a:gd name="connsiteY19" fmla="*/ 28810 h 576202"/>
                <a:gd name="connsiteX20" fmla="*/ 151253 w 446556"/>
                <a:gd name="connsiteY20" fmla="*/ 43215 h 576202"/>
                <a:gd name="connsiteX21" fmla="*/ 28810 w 446556"/>
                <a:gd name="connsiteY21" fmla="*/ 43215 h 576202"/>
                <a:gd name="connsiteX22" fmla="*/ 0 w 446556"/>
                <a:gd name="connsiteY22" fmla="*/ 72025 h 576202"/>
                <a:gd name="connsiteX23" fmla="*/ 0 w 446556"/>
                <a:gd name="connsiteY23" fmla="*/ 547392 h 576202"/>
                <a:gd name="connsiteX24" fmla="*/ 28810 w 446556"/>
                <a:gd name="connsiteY24" fmla="*/ 576203 h 576202"/>
                <a:gd name="connsiteX25" fmla="*/ 417747 w 446556"/>
                <a:gd name="connsiteY25" fmla="*/ 576203 h 576202"/>
                <a:gd name="connsiteX26" fmla="*/ 446557 w 446556"/>
                <a:gd name="connsiteY26" fmla="*/ 547392 h 576202"/>
                <a:gd name="connsiteX27" fmla="*/ 446557 w 446556"/>
                <a:gd name="connsiteY27" fmla="*/ 72025 h 576202"/>
                <a:gd name="connsiteX28" fmla="*/ 417747 w 446556"/>
                <a:gd name="connsiteY28" fmla="*/ 43215 h 57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6556" h="576202">
                  <a:moveTo>
                    <a:pt x="403342" y="532987"/>
                  </a:moveTo>
                  <a:lnTo>
                    <a:pt x="43215" y="532987"/>
                  </a:lnTo>
                  <a:lnTo>
                    <a:pt x="43215" y="86430"/>
                  </a:lnTo>
                  <a:lnTo>
                    <a:pt x="122443" y="86430"/>
                  </a:lnTo>
                  <a:lnTo>
                    <a:pt x="122443" y="129646"/>
                  </a:lnTo>
                  <a:lnTo>
                    <a:pt x="324114" y="129646"/>
                  </a:lnTo>
                  <a:lnTo>
                    <a:pt x="324114" y="86430"/>
                  </a:lnTo>
                  <a:lnTo>
                    <a:pt x="403342" y="86430"/>
                  </a:lnTo>
                  <a:close/>
                  <a:moveTo>
                    <a:pt x="223278" y="28810"/>
                  </a:moveTo>
                  <a:cubicBezTo>
                    <a:pt x="235212" y="28810"/>
                    <a:pt x="244886" y="38484"/>
                    <a:pt x="244886" y="50418"/>
                  </a:cubicBezTo>
                  <a:cubicBezTo>
                    <a:pt x="244886" y="62352"/>
                    <a:pt x="235212" y="72025"/>
                    <a:pt x="223278" y="72025"/>
                  </a:cubicBezTo>
                  <a:cubicBezTo>
                    <a:pt x="211345" y="72025"/>
                    <a:pt x="201671" y="62352"/>
                    <a:pt x="201671" y="50418"/>
                  </a:cubicBezTo>
                  <a:cubicBezTo>
                    <a:pt x="201474" y="38680"/>
                    <a:pt x="210830" y="29007"/>
                    <a:pt x="222567" y="28810"/>
                  </a:cubicBezTo>
                  <a:cubicBezTo>
                    <a:pt x="222804" y="28806"/>
                    <a:pt x="223042" y="28806"/>
                    <a:pt x="223278" y="28810"/>
                  </a:cubicBezTo>
                  <a:close/>
                  <a:moveTo>
                    <a:pt x="417747" y="43215"/>
                  </a:moveTo>
                  <a:lnTo>
                    <a:pt x="295304" y="43215"/>
                  </a:lnTo>
                  <a:lnTo>
                    <a:pt x="295304" y="28810"/>
                  </a:lnTo>
                  <a:cubicBezTo>
                    <a:pt x="295304" y="12899"/>
                    <a:pt x="282405" y="0"/>
                    <a:pt x="266494" y="0"/>
                  </a:cubicBezTo>
                  <a:lnTo>
                    <a:pt x="180063" y="0"/>
                  </a:lnTo>
                  <a:cubicBezTo>
                    <a:pt x="164152" y="0"/>
                    <a:pt x="151253" y="12899"/>
                    <a:pt x="151253" y="28810"/>
                  </a:cubicBezTo>
                  <a:lnTo>
                    <a:pt x="151253" y="43215"/>
                  </a:lnTo>
                  <a:lnTo>
                    <a:pt x="28810" y="43215"/>
                  </a:lnTo>
                  <a:cubicBezTo>
                    <a:pt x="12899" y="43215"/>
                    <a:pt x="0" y="56114"/>
                    <a:pt x="0" y="72025"/>
                  </a:cubicBezTo>
                  <a:lnTo>
                    <a:pt x="0" y="547392"/>
                  </a:lnTo>
                  <a:cubicBezTo>
                    <a:pt x="0" y="563304"/>
                    <a:pt x="12899" y="576203"/>
                    <a:pt x="28810" y="576203"/>
                  </a:cubicBezTo>
                  <a:lnTo>
                    <a:pt x="417747" y="576203"/>
                  </a:lnTo>
                  <a:cubicBezTo>
                    <a:pt x="433658" y="576203"/>
                    <a:pt x="446557" y="563304"/>
                    <a:pt x="446557" y="547392"/>
                  </a:cubicBezTo>
                  <a:lnTo>
                    <a:pt x="446557" y="72025"/>
                  </a:lnTo>
                  <a:cubicBezTo>
                    <a:pt x="446557" y="56114"/>
                    <a:pt x="433658" y="43215"/>
                    <a:pt x="417747" y="43215"/>
                  </a:cubicBez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C8F9C874-0C48-19E5-2CC0-F65739E52822}"/>
                </a:ext>
              </a:extLst>
            </p:cNvPr>
            <p:cNvSpPr/>
            <p:nvPr/>
          </p:nvSpPr>
          <p:spPr>
            <a:xfrm>
              <a:off x="8193064" y="2526293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7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7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97B72CB8-D03D-12B4-8D44-EF567255C1AF}"/>
                </a:ext>
              </a:extLst>
            </p:cNvPr>
            <p:cNvSpPr/>
            <p:nvPr/>
          </p:nvSpPr>
          <p:spPr>
            <a:xfrm>
              <a:off x="8193064" y="2785584"/>
              <a:ext cx="96413" cy="77686"/>
            </a:xfrm>
            <a:custGeom>
              <a:avLst/>
              <a:gdLst>
                <a:gd name="connsiteX0" fmla="*/ 0 w 96413"/>
                <a:gd name="connsiteY0" fmla="*/ 43885 h 77686"/>
                <a:gd name="connsiteX1" fmla="*/ 15075 w 96413"/>
                <a:gd name="connsiteY1" fmla="*/ 28810 h 77686"/>
                <a:gd name="connsiteX2" fmla="*/ 33801 w 96413"/>
                <a:gd name="connsiteY2" fmla="*/ 47537 h 77686"/>
                <a:gd name="connsiteX3" fmla="*/ 81338 w 96413"/>
                <a:gd name="connsiteY3" fmla="*/ 0 h 77686"/>
                <a:gd name="connsiteX4" fmla="*/ 96413 w 96413"/>
                <a:gd name="connsiteY4" fmla="*/ 15075 h 77686"/>
                <a:gd name="connsiteX5" fmla="*/ 33801 w 96413"/>
                <a:gd name="connsiteY5" fmla="*/ 77686 h 77686"/>
                <a:gd name="connsiteX6" fmla="*/ 0 w 96413"/>
                <a:gd name="connsiteY6" fmla="*/ 43885 h 7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3" h="77686">
                  <a:moveTo>
                    <a:pt x="0" y="43885"/>
                  </a:moveTo>
                  <a:lnTo>
                    <a:pt x="15075" y="28810"/>
                  </a:lnTo>
                  <a:lnTo>
                    <a:pt x="33801" y="47537"/>
                  </a:lnTo>
                  <a:lnTo>
                    <a:pt x="81338" y="0"/>
                  </a:lnTo>
                  <a:lnTo>
                    <a:pt x="96413" y="15075"/>
                  </a:lnTo>
                  <a:lnTo>
                    <a:pt x="33801" y="77686"/>
                  </a:lnTo>
                  <a:lnTo>
                    <a:pt x="0" y="43885"/>
                  </a:lnTo>
                  <a:close/>
                </a:path>
              </a:pathLst>
            </a:custGeom>
            <a:solidFill>
              <a:srgbClr val="0000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pic>
          <p:nvPicPr>
            <p:cNvPr id="76" name="Graphic 8" descr="Close with solid fill">
              <a:extLst>
                <a:ext uri="{FF2B5EF4-FFF2-40B4-BE49-F238E27FC236}">
                  <a16:creationId xmlns:a16="http://schemas.microsoft.com/office/drawing/2014/main" id="{0CE8B7B3-D315-5118-9CD0-B6AD2C305B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92670" y="2646181"/>
              <a:ext cx="97200" cy="97200"/>
            </a:xfrm>
            <a:prstGeom prst="rect">
              <a:avLst/>
            </a:prstGeom>
          </p:spPr>
        </p:pic>
        <p:pic>
          <p:nvPicPr>
            <p:cNvPr id="77" name="Graphic 9" descr="Germ with solid fill">
              <a:extLst>
                <a:ext uri="{FF2B5EF4-FFF2-40B4-BE49-F238E27FC236}">
                  <a16:creationId xmlns:a16="http://schemas.microsoft.com/office/drawing/2014/main" id="{2CDB2434-AC8F-D002-C998-1DDB48A062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39386" y="2627196"/>
              <a:ext cx="136800" cy="136800"/>
            </a:xfrm>
            <a:prstGeom prst="rect">
              <a:avLst/>
            </a:prstGeom>
          </p:spPr>
        </p:pic>
      </p:grpSp>
      <p:sp>
        <p:nvSpPr>
          <p:cNvPr id="69" name="TextBox 10">
            <a:extLst>
              <a:ext uri="{FF2B5EF4-FFF2-40B4-BE49-F238E27FC236}">
                <a16:creationId xmlns:a16="http://schemas.microsoft.com/office/drawing/2014/main" id="{33AC3954-31C0-24A2-8B23-A1D92C0CFFA7}"/>
              </a:ext>
            </a:extLst>
          </p:cNvPr>
          <p:cNvSpPr txBox="1"/>
          <p:nvPr/>
        </p:nvSpPr>
        <p:spPr>
          <a:xfrm>
            <a:off x="414905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K-Mer Lookup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C1D80031-FEE4-C22D-3561-6384DD339FD8}"/>
              </a:ext>
            </a:extLst>
          </p:cNvPr>
          <p:cNvSpPr/>
          <p:nvPr/>
        </p:nvSpPr>
        <p:spPr>
          <a:xfrm>
            <a:off x="6483372" y="4473780"/>
            <a:ext cx="2044155" cy="1431720"/>
          </a:xfrm>
          <a:prstGeom prst="rect">
            <a:avLst/>
          </a:prstGeom>
          <a:solidFill>
            <a:srgbClr val="ABDA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600" b="1" dirty="0">
              <a:solidFill>
                <a:sysClr val="windowText" lastClr="000000"/>
              </a:solidFill>
              <a:latin typeface="Cambria" panose="02040503050406030204" pitchFamily="18" charset="0"/>
            </a:endParaRPr>
          </a:p>
        </p:txBody>
      </p:sp>
      <p:sp>
        <p:nvSpPr>
          <p:cNvPr id="121" name="TextBox 10">
            <a:extLst>
              <a:ext uri="{FF2B5EF4-FFF2-40B4-BE49-F238E27FC236}">
                <a16:creationId xmlns:a16="http://schemas.microsoft.com/office/drawing/2014/main" id="{82EB4200-B1E1-419B-9F1B-8FC328D57A42}"/>
              </a:ext>
            </a:extLst>
          </p:cNvPr>
          <p:cNvSpPr txBox="1"/>
          <p:nvPr/>
        </p:nvSpPr>
        <p:spPr>
          <a:xfrm>
            <a:off x="6356722" y="4555225"/>
            <a:ext cx="2232259" cy="35625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CH" sz="2000" i="1" dirty="0">
                <a:solidFill>
                  <a:srgbClr val="33817C"/>
                </a:solidFill>
                <a:latin typeface="Corbel" panose="020B0503020204020204" pitchFamily="34" charset="0"/>
              </a:rPr>
              <a:t>Read Mapping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C5BAB5F0-CFBA-1047-4B08-02D5217EE8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2195" y="4991553"/>
            <a:ext cx="1706508" cy="664640"/>
          </a:xfrm>
          <a:prstGeom prst="rect">
            <a:avLst/>
          </a:prstGeom>
        </p:spPr>
      </p:pic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2B602641-82AF-AF0B-EF6F-45B981B3F442}"/>
              </a:ext>
            </a:extLst>
          </p:cNvPr>
          <p:cNvCxnSpPr>
            <a:cxnSpLocks/>
            <a:stCxn id="4" idx="3"/>
            <a:endCxn id="29" idx="1"/>
          </p:cNvCxnSpPr>
          <p:nvPr/>
        </p:nvCxnSpPr>
        <p:spPr>
          <a:xfrm flipV="1">
            <a:off x="4018485" y="2151560"/>
            <a:ext cx="886643" cy="327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9143032E-DA44-89E3-B458-DE99ABDBE37B}"/>
              </a:ext>
            </a:extLst>
          </p:cNvPr>
          <p:cNvCxnSpPr>
            <a:cxnSpLocks/>
          </p:cNvCxnSpPr>
          <p:nvPr/>
        </p:nvCxnSpPr>
        <p:spPr>
          <a:xfrm>
            <a:off x="5255732" y="3307946"/>
            <a:ext cx="0" cy="402405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0FDABCE1-771C-FAB8-4F78-7BBC40B6B866}"/>
              </a:ext>
            </a:extLst>
          </p:cNvPr>
          <p:cNvGrpSpPr/>
          <p:nvPr/>
        </p:nvGrpSpPr>
        <p:grpSpPr>
          <a:xfrm>
            <a:off x="4696932" y="794590"/>
            <a:ext cx="558800" cy="584775"/>
            <a:chOff x="661335" y="1262381"/>
            <a:chExt cx="558800" cy="584775"/>
          </a:xfrm>
        </p:grpSpPr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7E675248-78C6-FCFE-6D80-0036B13AED58}"/>
                </a:ext>
              </a:extLst>
            </p:cNvPr>
            <p:cNvSpPr/>
            <p:nvPr/>
          </p:nvSpPr>
          <p:spPr>
            <a:xfrm>
              <a:off x="787400" y="1384300"/>
              <a:ext cx="304478" cy="3660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77DD312D-DAB5-3FA6-AAE5-8ADDD38A34F1}"/>
                </a:ext>
              </a:extLst>
            </p:cNvPr>
            <p:cNvSpPr txBox="1"/>
            <p:nvPr/>
          </p:nvSpPr>
          <p:spPr>
            <a:xfrm>
              <a:off x="661335" y="1262381"/>
              <a:ext cx="558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4472C4"/>
                  </a:solidFill>
                </a:rPr>
                <a:t>❶</a:t>
              </a: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D2CB5C4C-641E-1536-AF48-F78A10956342}"/>
              </a:ext>
            </a:extLst>
          </p:cNvPr>
          <p:cNvGrpSpPr/>
          <p:nvPr/>
        </p:nvGrpSpPr>
        <p:grpSpPr>
          <a:xfrm>
            <a:off x="3193762" y="3528463"/>
            <a:ext cx="506750" cy="584775"/>
            <a:chOff x="414906" y="2254006"/>
            <a:chExt cx="506750" cy="584775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9FF1CC2E-A8B6-1384-BF06-73A2F949AAD3}"/>
                </a:ext>
              </a:extLst>
            </p:cNvPr>
            <p:cNvSpPr/>
            <p:nvPr/>
          </p:nvSpPr>
          <p:spPr>
            <a:xfrm>
              <a:off x="541555" y="2367335"/>
              <a:ext cx="245845" cy="3700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256B3CBE-DF2E-6E4C-03A5-D4458FEC8BB0}"/>
                </a:ext>
              </a:extLst>
            </p:cNvPr>
            <p:cNvSpPr txBox="1"/>
            <p:nvPr/>
          </p:nvSpPr>
          <p:spPr>
            <a:xfrm>
              <a:off x="414906" y="2254006"/>
              <a:ext cx="5067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200" dirty="0">
                  <a:solidFill>
                    <a:srgbClr val="33817C"/>
                  </a:solidFill>
                </a:rPr>
                <a:t>❷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1B0BBEA-341F-B856-FE12-77D42C0E70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3762" y="4289041"/>
            <a:ext cx="2756475" cy="1774369"/>
          </a:xfrm>
          <a:prstGeom prst="rect">
            <a:avLst/>
          </a:prstGeom>
        </p:spPr>
      </p:pic>
      <p:sp>
        <p:nvSpPr>
          <p:cNvPr id="10" name="TextBox 14">
            <a:extLst>
              <a:ext uri="{FF2B5EF4-FFF2-40B4-BE49-F238E27FC236}">
                <a16:creationId xmlns:a16="http://schemas.microsoft.com/office/drawing/2014/main" id="{BFA78C43-CE62-D4BD-35D9-CD22E99EE45B}"/>
              </a:ext>
            </a:extLst>
          </p:cNvPr>
          <p:cNvSpPr txBox="1"/>
          <p:nvPr/>
        </p:nvSpPr>
        <p:spPr>
          <a:xfrm>
            <a:off x="3260114" y="4314441"/>
            <a:ext cx="2621142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r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Graph-Based Database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A5DD15-7535-3F66-F815-239BF4CA9A5E}"/>
              </a:ext>
            </a:extLst>
          </p:cNvPr>
          <p:cNvSpPr/>
          <p:nvPr/>
        </p:nvSpPr>
        <p:spPr>
          <a:xfrm>
            <a:off x="101600" y="794590"/>
            <a:ext cx="9042400" cy="5644310"/>
          </a:xfrm>
          <a:prstGeom prst="rect">
            <a:avLst/>
          </a:prstGeom>
          <a:solidFill>
            <a:srgbClr val="FFFFFF">
              <a:alpha val="6745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5EB2A0-806E-6061-8136-E40032DC1E9C}"/>
              </a:ext>
            </a:extLst>
          </p:cNvPr>
          <p:cNvSpPr/>
          <p:nvPr/>
        </p:nvSpPr>
        <p:spPr>
          <a:xfrm>
            <a:off x="0" y="1704765"/>
            <a:ext cx="9144000" cy="1256288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FTL Design details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2725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D97D6-1928-2B0E-763A-A3CADAB47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C08D5-3B4B-E6A9-6613-0ED2A55E8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0254CE-CC3A-02C2-265F-E2F56C7A2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" t="7993" r="3163"/>
          <a:stretch>
            <a:fillRect/>
          </a:stretch>
        </p:blipFill>
        <p:spPr>
          <a:xfrm>
            <a:off x="999022" y="1043366"/>
            <a:ext cx="7145956" cy="2523656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52D167-D04B-A282-1D5E-D37D7FD55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100" y="3827437"/>
            <a:ext cx="2007799" cy="20077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73D3D1-D5B7-0F19-BDDF-49DBE0BF9E1F}"/>
              </a:ext>
            </a:extLst>
          </p:cNvPr>
          <p:cNvSpPr txBox="1"/>
          <p:nvPr/>
        </p:nvSpPr>
        <p:spPr>
          <a:xfrm>
            <a:off x="1936630" y="5864818"/>
            <a:ext cx="52707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2400" b="1" dirty="0">
                <a:solidFill>
                  <a:srgbClr val="1658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https://arxiv.org/abs/2606.26468</a:t>
            </a:r>
            <a:r>
              <a:rPr lang="en-CH" sz="2400" b="1" dirty="0">
                <a:solidFill>
                  <a:srgbClr val="1658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99168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8157" y="4273521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1" y="94998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1" y="2057829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Gaol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1" y="3165675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GRAINS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71" y="5381367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9937724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67408-D0C7-D44C-8CA9-2CF126EB2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EE9A6-1332-FE46-8BA5-7AF826E62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22" y="782953"/>
            <a:ext cx="8867700" cy="61862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b="1" dirty="0">
                <a:solidFill>
                  <a:schemeClr val="accent5"/>
                </a:solidFill>
              </a:rPr>
              <a:t>Performance, Energy, and Power Analysis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800" b="1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</a:pPr>
            <a:endParaRPr lang="en-CH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B13176-62EF-0444-8525-9B46C38F6FA9}"/>
              </a:ext>
            </a:extLst>
          </p:cNvPr>
          <p:cNvSpPr txBox="1">
            <a:spLocks/>
          </p:cNvSpPr>
          <p:nvPr/>
        </p:nvSpPr>
        <p:spPr>
          <a:xfrm>
            <a:off x="72834" y="3031084"/>
            <a:ext cx="91440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b="1" dirty="0">
                <a:solidFill>
                  <a:srgbClr val="B38606"/>
                </a:solidFill>
              </a:rPr>
              <a:t>Baseline Comparison Points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Fulgor</a:t>
            </a:r>
            <a:r>
              <a:rPr lang="en-GB" sz="2000" dirty="0"/>
              <a:t> </a:t>
            </a:r>
            <a:r>
              <a:rPr lang="en-GB" sz="1800" i="1" dirty="0">
                <a:solidFill>
                  <a:schemeClr val="accent3">
                    <a:lumMod val="75000"/>
                  </a:schemeClr>
                </a:solidFill>
              </a:rPr>
              <a:t>[WABI’23]</a:t>
            </a:r>
            <a:r>
              <a:rPr lang="en-GB" sz="1800" dirty="0"/>
              <a:t>:</a:t>
            </a:r>
            <a:r>
              <a:rPr lang="en-GB" sz="1800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1800" dirty="0"/>
              <a:t>A state-of-the-art node-centric tool</a:t>
            </a:r>
            <a:r>
              <a:rPr lang="en-GB" sz="1800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en-GB" sz="2000" i="1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 err="1">
                <a:solidFill>
                  <a:srgbClr val="D6A206"/>
                </a:solidFill>
              </a:rPr>
              <a:t>MetaGraph</a:t>
            </a:r>
            <a:r>
              <a:rPr lang="en-GB" sz="1800" dirty="0"/>
              <a:t> </a:t>
            </a:r>
            <a:r>
              <a:rPr lang="en-GB" sz="1800" i="1" dirty="0">
                <a:solidFill>
                  <a:schemeClr val="accent3">
                    <a:lumMod val="75000"/>
                  </a:schemeClr>
                </a:solidFill>
              </a:rPr>
              <a:t>[Nature’25]</a:t>
            </a:r>
            <a:r>
              <a:rPr lang="en-GB" sz="1800" dirty="0"/>
              <a:t>: A state-of-the-art edge-centric too</a:t>
            </a:r>
            <a:r>
              <a:rPr lang="en-GB" sz="2000" dirty="0"/>
              <a:t>l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 err="1">
                <a:solidFill>
                  <a:srgbClr val="D6A206"/>
                </a:solidFill>
              </a:rPr>
              <a:t>AccIdealMem</a:t>
            </a:r>
            <a:r>
              <a:rPr lang="en-GB" sz="2000" dirty="0"/>
              <a:t>: </a:t>
            </a:r>
            <a:r>
              <a:rPr lang="en-GB" sz="1800" dirty="0"/>
              <a:t>An </a:t>
            </a:r>
            <a:r>
              <a:rPr lang="en-GB" sz="1800" dirty="0">
                <a:solidFill>
                  <a:srgbClr val="34AC8B"/>
                </a:solidFill>
              </a:rPr>
              <a:t>idealized accelerator for graph queries with no main memory overheads</a:t>
            </a:r>
            <a:r>
              <a:rPr lang="en-GB" sz="1800" dirty="0"/>
              <a:t>, but still </a:t>
            </a:r>
            <a:r>
              <a:rPr lang="en-GB" sz="1800" dirty="0">
                <a:solidFill>
                  <a:srgbClr val="C00000"/>
                </a:solidFill>
              </a:rPr>
              <a:t>suffers from the I/O overhead of moving a large amount of low-reuse data</a:t>
            </a:r>
            <a:endParaRPr lang="en-GB" sz="1800" i="1" dirty="0">
              <a:solidFill>
                <a:srgbClr val="C0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1D9B45-2A07-5C4B-8DA9-83FC78275922}"/>
              </a:ext>
            </a:extLst>
          </p:cNvPr>
          <p:cNvSpPr txBox="1">
            <a:spLocks/>
          </p:cNvSpPr>
          <p:nvPr/>
        </p:nvSpPr>
        <p:spPr>
          <a:xfrm>
            <a:off x="72834" y="5010262"/>
            <a:ext cx="88677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Aft>
                <a:spcPts val="500"/>
              </a:spcAft>
              <a:buNone/>
            </a:pPr>
            <a:r>
              <a:rPr lang="en-GB" sz="2400" b="1" dirty="0">
                <a:solidFill>
                  <a:srgbClr val="C812BD"/>
                </a:solidFill>
              </a:rPr>
              <a:t>SSD Configurations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SSD-G</a:t>
            </a:r>
            <a:r>
              <a:rPr lang="en-GB" sz="2000" b="1" dirty="0">
                <a:solidFill>
                  <a:srgbClr val="C174E7"/>
                </a:solidFill>
                <a:latin typeface="+mn-lt"/>
              </a:rPr>
              <a:t>4</a:t>
            </a:r>
            <a:r>
              <a:rPr lang="en-GB" sz="2000" b="1" dirty="0">
                <a:solidFill>
                  <a:srgbClr val="C174E7"/>
                </a:solidFill>
              </a:rPr>
              <a:t>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PCIe Gen4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7</a:t>
            </a:r>
            <a:r>
              <a:rPr lang="en-GB" sz="2000" dirty="0">
                <a:solidFill>
                  <a:srgbClr val="CC7BF3"/>
                </a:solidFill>
              </a:rPr>
              <a:t> GB/s</a:t>
            </a:r>
            <a:r>
              <a:rPr lang="en-GB" sz="2000" dirty="0">
                <a:solidFill>
                  <a:srgbClr val="D883FF"/>
                </a:solidFill>
              </a:rPr>
              <a:t> </a:t>
            </a:r>
            <a:r>
              <a:rPr lang="en-GB" sz="2000" dirty="0"/>
              <a:t>sequential read bandwidth)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SSD-G</a:t>
            </a:r>
            <a:r>
              <a:rPr lang="en-GB" sz="2000" b="1" dirty="0">
                <a:solidFill>
                  <a:srgbClr val="C174E7"/>
                </a:solidFill>
                <a:latin typeface="+mn-lt"/>
              </a:rPr>
              <a:t>5</a:t>
            </a:r>
            <a:r>
              <a:rPr lang="en-GB" sz="2000" b="1" dirty="0">
                <a:solidFill>
                  <a:srgbClr val="C174E7"/>
                </a:solidFill>
              </a:rPr>
              <a:t>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PCIe Gen</a:t>
            </a:r>
            <a:r>
              <a:rPr lang="en-GB" sz="2000" dirty="0">
                <a:solidFill>
                  <a:srgbClr val="C174E7"/>
                </a:solidFill>
                <a:latin typeface="+mn-lt"/>
              </a:rPr>
              <a:t>5</a:t>
            </a:r>
            <a:r>
              <a:rPr lang="en-GB" sz="2000" dirty="0">
                <a:solidFill>
                  <a:srgbClr val="C174E7"/>
                </a:solidFill>
              </a:rPr>
              <a:t>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14.8</a:t>
            </a:r>
            <a:r>
              <a:rPr lang="en-GB" sz="2000" dirty="0">
                <a:solidFill>
                  <a:srgbClr val="CC7BF3"/>
                </a:solidFill>
              </a:rPr>
              <a:t> GB/s </a:t>
            </a:r>
            <a:r>
              <a:rPr lang="en-GB" sz="2000" dirty="0"/>
              <a:t>sequential read bandwidth)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29C1676-E33D-4E41-9F5A-1DCA6742E159}"/>
              </a:ext>
            </a:extLst>
          </p:cNvPr>
          <p:cNvSpPr/>
          <p:nvPr/>
        </p:nvSpPr>
        <p:spPr>
          <a:xfrm>
            <a:off x="216338" y="1331251"/>
            <a:ext cx="5719767" cy="1612976"/>
          </a:xfrm>
          <a:prstGeom prst="roundRect">
            <a:avLst>
              <a:gd name="adj" fmla="val 5305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Hardware Components</a:t>
            </a:r>
          </a:p>
          <a:p>
            <a:pPr marL="180000" indent="-18000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Synthesized Verilog model for the in-storage accelerators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MQSim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</a:t>
            </a:r>
            <a:r>
              <a:rPr lang="en-GB" i="1" dirty="0" err="1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Tavakkol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+, FAST’18]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operations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Ramulator</a:t>
            </a:r>
            <a:r>
              <a:rPr lang="en-GB" dirty="0"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[Kim+, CAL’15]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DRAM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F108E62-380A-8147-BE56-BCB5E800B902}"/>
              </a:ext>
            </a:extLst>
          </p:cNvPr>
          <p:cNvSpPr/>
          <p:nvPr/>
        </p:nvSpPr>
        <p:spPr>
          <a:xfrm>
            <a:off x="6056027" y="1331250"/>
            <a:ext cx="2871636" cy="1612977"/>
          </a:xfrm>
          <a:prstGeom prst="roundRect">
            <a:avLst>
              <a:gd name="adj" fmla="val 7738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Software Components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Measure on a real system: 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AMD® EPYC® host CPU with </a:t>
            </a:r>
            <a:r>
              <a:rPr lang="en-GB" dirty="0">
                <a:solidFill>
                  <a:schemeClr val="tx1"/>
                </a:solidFill>
              </a:rPr>
              <a:t>128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physical cores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1.5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TB host DRAM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804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 bldLvl="2"/>
      <p:bldP spid="8" grpId="0" build="p" bldLvl="2"/>
      <p:bldP spid="4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FA602-0C83-E262-0528-D59AA420F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(II)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8BEA918-BE44-4592-5DE8-B7BF23D22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12320"/>
            <a:ext cx="8798061" cy="5377521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CH" b="1" dirty="0">
                <a:solidFill>
                  <a:schemeClr val="accent2"/>
                </a:solidFill>
              </a:rPr>
              <a:t>Graph-Based Genome Analysis Task</a:t>
            </a:r>
          </a:p>
          <a:p>
            <a:pPr>
              <a:lnSpc>
                <a:spcPct val="110000"/>
              </a:lnSpc>
            </a:pPr>
            <a:r>
              <a:rPr lang="en-CH" dirty="0"/>
              <a:t>K-mer set lookup</a:t>
            </a:r>
          </a:p>
          <a:p>
            <a:pPr>
              <a:lnSpc>
                <a:spcPct val="110000"/>
              </a:lnSpc>
            </a:pPr>
            <a:r>
              <a:rPr lang="en-CH" dirty="0"/>
              <a:t>Alignment-based read mapping</a:t>
            </a:r>
          </a:p>
          <a:p>
            <a:pPr>
              <a:lnSpc>
                <a:spcPct val="110000"/>
              </a:lnSpc>
            </a:pPr>
            <a:r>
              <a:rPr lang="en-CH" dirty="0">
                <a:solidFill>
                  <a:schemeClr val="bg1">
                    <a:lumMod val="50000"/>
                  </a:schemeClr>
                </a:solidFill>
              </a:rPr>
              <a:t>Alignment-free read mapping</a:t>
            </a:r>
            <a:br>
              <a:rPr lang="en-CH" dirty="0">
                <a:solidFill>
                  <a:schemeClr val="bg1">
                    <a:lumMod val="50000"/>
                  </a:schemeClr>
                </a:solidFill>
              </a:rPr>
            </a:br>
            <a:endParaRPr lang="en-CH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H" b="1" dirty="0">
                <a:solidFill>
                  <a:srgbClr val="7030A0"/>
                </a:solidFill>
              </a:rPr>
              <a:t>Query Samples</a:t>
            </a:r>
          </a:p>
          <a:p>
            <a:pPr>
              <a:lnSpc>
                <a:spcPct val="110000"/>
              </a:lnSpc>
            </a:pPr>
            <a:r>
              <a:rPr lang="en-CH" dirty="0"/>
              <a:t>With varying sizes</a:t>
            </a:r>
          </a:p>
          <a:p>
            <a:pPr lvl="1">
              <a:lnSpc>
                <a:spcPct val="110000"/>
              </a:lnSpc>
            </a:pPr>
            <a:r>
              <a:rPr lang="en-CH" dirty="0"/>
              <a:t>Small</a:t>
            </a:r>
          </a:p>
          <a:p>
            <a:pPr lvl="1">
              <a:lnSpc>
                <a:spcPct val="110000"/>
              </a:lnSpc>
            </a:pPr>
            <a:r>
              <a:rPr lang="en-CH" dirty="0"/>
              <a:t>Medium</a:t>
            </a:r>
          </a:p>
          <a:p>
            <a:pPr lvl="1">
              <a:lnSpc>
                <a:spcPct val="110000"/>
              </a:lnSpc>
            </a:pPr>
            <a:r>
              <a:rPr lang="en-CH" dirty="0"/>
              <a:t>Large</a:t>
            </a:r>
          </a:p>
        </p:txBody>
      </p:sp>
    </p:spTree>
    <p:extLst>
      <p:ext uri="{BB962C8B-B14F-4D97-AF65-F5344CB8AC3E}">
        <p14:creationId xmlns:p14="http://schemas.microsoft.com/office/powerpoint/2010/main" val="41727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A7618-CE1F-B34C-B41B-12BE5DF5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High-Throughput Sequencers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4C0C17A3-150C-5A45-A861-620CA36BDF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41074" y="2835506"/>
            <a:ext cx="2264883" cy="13150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Text Box 12">
            <a:extLst>
              <a:ext uri="{FF2B5EF4-FFF2-40B4-BE49-F238E27FC236}">
                <a16:creationId xmlns:a16="http://schemas.microsoft.com/office/drawing/2014/main" id="{0B392DBB-F284-CA41-88C9-91B15F4B2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966" y="6018342"/>
            <a:ext cx="7383042" cy="420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… and more! All produce data with different properties.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37E4B14D-7B32-4B49-BDA3-D33580728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389" y="2492896"/>
            <a:ext cx="19555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MiSeq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F7AF0B48-B7DA-1C47-B235-0B44DC40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862" y="4140682"/>
            <a:ext cx="251136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MinION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24D0C308-9210-2D4E-934D-1B7C23DD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5084" y="5796865"/>
            <a:ext cx="22809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Biosciences RS II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AB5EAB-E6AF-6249-8B70-562972A125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48" t="4106"/>
          <a:stretch/>
        </p:blipFill>
        <p:spPr>
          <a:xfrm>
            <a:off x="659168" y="2865864"/>
            <a:ext cx="1522463" cy="2990331"/>
          </a:xfrm>
          <a:prstGeom prst="rect">
            <a:avLst/>
          </a:prstGeom>
        </p:spPr>
      </p:pic>
      <p:sp>
        <p:nvSpPr>
          <p:cNvPr id="10" name="Text Box 14">
            <a:extLst>
              <a:ext uri="{FF2B5EF4-FFF2-40B4-BE49-F238E27FC236}">
                <a16:creationId xmlns:a16="http://schemas.microsoft.com/office/drawing/2014/main" id="{77510252-2314-FD4B-9E6A-1D4D7EB32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37" y="5698152"/>
            <a:ext cx="2226045" cy="4544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NovaSeq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6000</a:t>
            </a:r>
          </a:p>
        </p:txBody>
      </p:sp>
      <p:pic>
        <p:nvPicPr>
          <p:cNvPr id="11" name="Picture 6" descr="SmidgION-2018.png">
            <a:extLst>
              <a:ext uri="{FF2B5EF4-FFF2-40B4-BE49-F238E27FC236}">
                <a16:creationId xmlns:a16="http://schemas.microsoft.com/office/drawing/2014/main" id="{BEEE064F-E89F-D54B-AA4F-9029905E1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19971">
            <a:off x="5904311" y="4637310"/>
            <a:ext cx="2378084" cy="135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E511601-E58E-5443-931E-397D618FBFCA}"/>
              </a:ext>
            </a:extLst>
          </p:cNvPr>
          <p:cNvSpPr/>
          <p:nvPr/>
        </p:nvSpPr>
        <p:spPr>
          <a:xfrm>
            <a:off x="7361099" y="4941168"/>
            <a:ext cx="13873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SmidgION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18298C-AD1F-8748-B92D-4E439C752CE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3213" y="3655082"/>
            <a:ext cx="2826635" cy="21984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F54D92-588A-0B4E-AE4F-2E86BAB979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3433" y="869263"/>
            <a:ext cx="1854591" cy="29358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A27421-FA89-4D4E-BB13-F8E5F906414A}"/>
              </a:ext>
            </a:extLst>
          </p:cNvPr>
          <p:cNvSpPr/>
          <p:nvPr/>
        </p:nvSpPr>
        <p:spPr>
          <a:xfrm>
            <a:off x="4728805" y="2090916"/>
            <a:ext cx="13179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Biosciences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Sequel II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25559F-9079-C046-A1B6-379DB7000D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5961" y="1108776"/>
            <a:ext cx="2559162" cy="17964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81A1CF6-F161-1A46-8C49-6C6AD0354F1A}"/>
              </a:ext>
            </a:extLst>
          </p:cNvPr>
          <p:cNvSpPr/>
          <p:nvPr/>
        </p:nvSpPr>
        <p:spPr>
          <a:xfrm>
            <a:off x="5931345" y="944360"/>
            <a:ext cx="13579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PromethION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0B3364-1C69-1549-8357-EA03ACDB608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637" y="836712"/>
            <a:ext cx="2601870" cy="173271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ADB5E02-0597-3664-C1CA-2BA804EB1B11}"/>
              </a:ext>
            </a:extLst>
          </p:cNvPr>
          <p:cNvSpPr/>
          <p:nvPr/>
        </p:nvSpPr>
        <p:spPr>
          <a:xfrm>
            <a:off x="227637" y="836712"/>
            <a:ext cx="8863371" cy="5602132"/>
          </a:xfrm>
          <a:prstGeom prst="roundRect">
            <a:avLst>
              <a:gd name="adj" fmla="val 0"/>
            </a:avLst>
          </a:prstGeom>
          <a:solidFill>
            <a:srgbClr val="FFFFFF">
              <a:alpha val="905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7E8D42B-9A26-036B-F868-B0819C0C2E2B}"/>
              </a:ext>
            </a:extLst>
          </p:cNvPr>
          <p:cNvSpPr/>
          <p:nvPr/>
        </p:nvSpPr>
        <p:spPr>
          <a:xfrm>
            <a:off x="0" y="1279281"/>
            <a:ext cx="9144000" cy="4574258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algn="ctr">
              <a:defRPr/>
            </a:pPr>
            <a:endParaRPr kumimoji="0" lang="en-GB" sz="2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en-GB" sz="2800" kern="0" dirty="0">
                <a:latin typeface="Corbel" panose="020B0503020204020204" pitchFamily="34" charset="0"/>
              </a:rPr>
              <a:t>S</a:t>
            </a:r>
            <a:r>
              <a:rPr kumimoji="0" lang="en-GB" sz="28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equencing</a:t>
            </a:r>
            <a:r>
              <a:rPr kumimoji="0" lang="en-GB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technologies </a:t>
            </a:r>
          </a:p>
          <a:p>
            <a:pPr algn="ctr">
              <a:defRPr/>
            </a:pPr>
            <a:r>
              <a:rPr lang="en-US" sz="2800" dirty="0"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extract smaller fragments of the original DNA sequence, known as </a:t>
            </a:r>
            <a:r>
              <a:rPr lang="en-US" sz="2800" dirty="0">
                <a:solidFill>
                  <a:srgbClr val="1982C3"/>
                </a:solidFill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reads</a:t>
            </a:r>
            <a:endParaRPr lang="en-US" sz="2800" dirty="0">
              <a:solidFill>
                <a:prstClr val="black"/>
              </a:solidFill>
              <a:latin typeface="Corbel" panose="020B0503020204020204" pitchFamily="34" charset="0"/>
              <a:ea typeface="Segoe UI Symbol" panose="020B0502040204020203" pitchFamily="34" charset="0"/>
              <a:cs typeface="Segoe UI Historic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B513781-0E53-87BE-C75E-4FA11022909C}"/>
              </a:ext>
            </a:extLst>
          </p:cNvPr>
          <p:cNvSpPr txBox="1">
            <a:spLocks/>
          </p:cNvSpPr>
          <p:nvPr/>
        </p:nvSpPr>
        <p:spPr>
          <a:xfrm>
            <a:off x="189559" y="2760516"/>
            <a:ext cx="8874054" cy="59512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Segoe UI Symbol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68D0C1-35A5-2A67-166C-9CA4795B9766}"/>
              </a:ext>
            </a:extLst>
          </p:cNvPr>
          <p:cNvSpPr/>
          <p:nvPr/>
        </p:nvSpPr>
        <p:spPr>
          <a:xfrm>
            <a:off x="570223" y="4809030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ED75E5-BACC-8E13-4AC4-037820ECC0AA}"/>
              </a:ext>
            </a:extLst>
          </p:cNvPr>
          <p:cNvSpPr/>
          <p:nvPr/>
        </p:nvSpPr>
        <p:spPr>
          <a:xfrm>
            <a:off x="570223" y="5063423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C697B6-D809-E4AE-62A5-D4683A54C5A6}"/>
              </a:ext>
            </a:extLst>
          </p:cNvPr>
          <p:cNvSpPr/>
          <p:nvPr/>
        </p:nvSpPr>
        <p:spPr>
          <a:xfrm>
            <a:off x="570223" y="5572209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DB14C7-0AFA-D266-AC22-97BF81DF6BD0}"/>
              </a:ext>
            </a:extLst>
          </p:cNvPr>
          <p:cNvSpPr/>
          <p:nvPr/>
        </p:nvSpPr>
        <p:spPr>
          <a:xfrm>
            <a:off x="570223" y="531781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5DCF6A-CE99-0E5B-5E45-EFA0E306E0A4}"/>
              </a:ext>
            </a:extLst>
          </p:cNvPr>
          <p:cNvSpPr/>
          <p:nvPr/>
        </p:nvSpPr>
        <p:spPr>
          <a:xfrm>
            <a:off x="560312" y="4692381"/>
            <a:ext cx="2108076" cy="1104484"/>
          </a:xfrm>
          <a:prstGeom prst="rect">
            <a:avLst/>
          </a:prstGeom>
          <a:solidFill>
            <a:srgbClr val="FBEE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pic>
        <p:nvPicPr>
          <p:cNvPr id="26" name="Content Placeholder 4">
            <a:extLst>
              <a:ext uri="{FF2B5EF4-FFF2-40B4-BE49-F238E27FC236}">
                <a16:creationId xmlns:a16="http://schemas.microsoft.com/office/drawing/2014/main" id="{E9046044-79F0-7F72-6C2D-95562B2767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5" y="3605258"/>
            <a:ext cx="904357" cy="214181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E53C9EE-3AE1-A76B-5238-0415ABEEB463}"/>
              </a:ext>
            </a:extLst>
          </p:cNvPr>
          <p:cNvSpPr/>
          <p:nvPr/>
        </p:nvSpPr>
        <p:spPr>
          <a:xfrm>
            <a:off x="1151525" y="4228818"/>
            <a:ext cx="717518" cy="434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F5E274-571C-3707-C709-C5B1E8F0AE18}"/>
              </a:ext>
            </a:extLst>
          </p:cNvPr>
          <p:cNvSpPr/>
          <p:nvPr/>
        </p:nvSpPr>
        <p:spPr>
          <a:xfrm>
            <a:off x="1196263" y="4984763"/>
            <a:ext cx="201699" cy="96837"/>
          </a:xfrm>
          <a:prstGeom prst="rect">
            <a:avLst/>
          </a:prstGeom>
          <a:solidFill>
            <a:schemeClr val="accent5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208406-6BD2-D034-0D47-A2C9A278D8C1}"/>
              </a:ext>
            </a:extLst>
          </p:cNvPr>
          <p:cNvSpPr/>
          <p:nvPr/>
        </p:nvSpPr>
        <p:spPr>
          <a:xfrm>
            <a:off x="2448325" y="4984763"/>
            <a:ext cx="177666" cy="97517"/>
          </a:xfrm>
          <a:prstGeom prst="rect">
            <a:avLst/>
          </a:prstGeom>
          <a:solidFill>
            <a:schemeClr val="accent5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3C8F1C-DF96-6B86-EACF-7CEA97244028}"/>
              </a:ext>
            </a:extLst>
          </p:cNvPr>
          <p:cNvSpPr/>
          <p:nvPr/>
        </p:nvSpPr>
        <p:spPr>
          <a:xfrm>
            <a:off x="1071764" y="4423877"/>
            <a:ext cx="825221" cy="5808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C23B80D-EC56-DDDC-2EE5-087AD3EFE9D0}"/>
              </a:ext>
            </a:extLst>
          </p:cNvPr>
          <p:cNvSpPr/>
          <p:nvPr/>
        </p:nvSpPr>
        <p:spPr>
          <a:xfrm>
            <a:off x="1821422" y="4005331"/>
            <a:ext cx="904357" cy="10004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4734EA6-2503-9309-15E7-837810911286}"/>
              </a:ext>
            </a:extLst>
          </p:cNvPr>
          <p:cNvSpPr/>
          <p:nvPr/>
        </p:nvSpPr>
        <p:spPr>
          <a:xfrm>
            <a:off x="1917974" y="4089227"/>
            <a:ext cx="717518" cy="355629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C236570-6CEB-FA32-D95C-A465CFDD7634}"/>
              </a:ext>
            </a:extLst>
          </p:cNvPr>
          <p:cNvCxnSpPr>
            <a:cxnSpLocks/>
            <a:stCxn id="32" idx="1"/>
            <a:endCxn id="32" idx="0"/>
          </p:cNvCxnSpPr>
          <p:nvPr/>
        </p:nvCxnSpPr>
        <p:spPr>
          <a:xfrm flipV="1">
            <a:off x="1917974" y="4089227"/>
            <a:ext cx="358759" cy="1778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BE05A27-9128-A3CB-3150-6A7230B2C69A}"/>
              </a:ext>
            </a:extLst>
          </p:cNvPr>
          <p:cNvCxnSpPr>
            <a:cxnSpLocks/>
          </p:cNvCxnSpPr>
          <p:nvPr/>
        </p:nvCxnSpPr>
        <p:spPr>
          <a:xfrm flipV="1">
            <a:off x="1896985" y="4109760"/>
            <a:ext cx="522122" cy="2543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B0175E0-CAF3-BF15-498E-81E36920657D}"/>
              </a:ext>
            </a:extLst>
          </p:cNvPr>
          <p:cNvCxnSpPr>
            <a:cxnSpLocks/>
          </p:cNvCxnSpPr>
          <p:nvPr/>
        </p:nvCxnSpPr>
        <p:spPr>
          <a:xfrm>
            <a:off x="1821422" y="4540292"/>
            <a:ext cx="904357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4529986-DEEC-B9DE-CA5A-6F733827D525}"/>
              </a:ext>
            </a:extLst>
          </p:cNvPr>
          <p:cNvCxnSpPr>
            <a:cxnSpLocks/>
          </p:cNvCxnSpPr>
          <p:nvPr/>
        </p:nvCxnSpPr>
        <p:spPr>
          <a:xfrm>
            <a:off x="2419107" y="4663734"/>
            <a:ext cx="0" cy="34095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CC0360-59BE-5C00-F301-5E54EABD1A49}"/>
              </a:ext>
            </a:extLst>
          </p:cNvPr>
          <p:cNvCxnSpPr>
            <a:cxnSpLocks/>
          </p:cNvCxnSpPr>
          <p:nvPr/>
        </p:nvCxnSpPr>
        <p:spPr>
          <a:xfrm>
            <a:off x="1821422" y="4676167"/>
            <a:ext cx="904357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D24F9C64-5AFC-8CD4-030C-C43D0B652D0F}"/>
              </a:ext>
            </a:extLst>
          </p:cNvPr>
          <p:cNvSpPr/>
          <p:nvPr/>
        </p:nvSpPr>
        <p:spPr>
          <a:xfrm flipV="1">
            <a:off x="1906398" y="4596871"/>
            <a:ext cx="52562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706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4444 -0.0787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22" y="-393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0.00047 L 0.29862 -0.06829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34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63 -0.07222 L 0.56337 -0.18935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585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023 L 0.5941 -0.15393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5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28CCB-EBB1-95EB-9B7A-B8424B8A2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Benefits over Software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CF142F-2184-9446-642C-4723F085449C}"/>
              </a:ext>
            </a:extLst>
          </p:cNvPr>
          <p:cNvSpPr/>
          <p:nvPr/>
        </p:nvSpPr>
        <p:spPr>
          <a:xfrm>
            <a:off x="7792669" y="1919481"/>
            <a:ext cx="862074" cy="17234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F5520B-5CFC-8BD9-979E-0B790BFBF5C4}"/>
              </a:ext>
            </a:extLst>
          </p:cNvPr>
          <p:cNvSpPr/>
          <p:nvPr/>
        </p:nvSpPr>
        <p:spPr>
          <a:xfrm>
            <a:off x="3675790" y="1919480"/>
            <a:ext cx="882354" cy="17345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5BDCB10-C0B4-CB66-8C5B-D445E50199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219465"/>
              </p:ext>
            </p:extLst>
          </p:nvPr>
        </p:nvGraphicFramePr>
        <p:xfrm>
          <a:off x="556281" y="1354133"/>
          <a:ext cx="8373061" cy="2791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D73A608-CC88-60DE-E8AC-FC96CE535B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368227"/>
              </p:ext>
            </p:extLst>
          </p:nvPr>
        </p:nvGraphicFramePr>
        <p:xfrm>
          <a:off x="4652880" y="1771515"/>
          <a:ext cx="4408877" cy="2361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8189919-6EBC-BE34-4485-F700AF952180}"/>
              </a:ext>
            </a:extLst>
          </p:cNvPr>
          <p:cNvCxnSpPr>
            <a:cxnSpLocks/>
          </p:cNvCxnSpPr>
          <p:nvPr/>
        </p:nvCxnSpPr>
        <p:spPr>
          <a:xfrm flipV="1">
            <a:off x="3454761" y="1919480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5A8130A-EB59-E429-64B4-918269A5DAE5}"/>
              </a:ext>
            </a:extLst>
          </p:cNvPr>
          <p:cNvSpPr txBox="1"/>
          <p:nvPr/>
        </p:nvSpPr>
        <p:spPr>
          <a:xfrm rot="16200000">
            <a:off x="3148545" y="2139645"/>
            <a:ext cx="5958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dirty="0"/>
              <a:t>22.3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1FC284-4C22-C1C5-E744-7737C1E5C838}"/>
              </a:ext>
            </a:extLst>
          </p:cNvPr>
          <p:cNvSpPr txBox="1"/>
          <p:nvPr/>
        </p:nvSpPr>
        <p:spPr>
          <a:xfrm rot="16200000">
            <a:off x="-412525" y="2602084"/>
            <a:ext cx="1734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B0D62B6-541A-BBF4-F816-5229577BAB75}"/>
              </a:ext>
            </a:extLst>
          </p:cNvPr>
          <p:cNvCxnSpPr>
            <a:cxnSpLocks/>
          </p:cNvCxnSpPr>
          <p:nvPr/>
        </p:nvCxnSpPr>
        <p:spPr>
          <a:xfrm flipV="1">
            <a:off x="7555339" y="1919480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8EF0960-3109-0A88-B19C-DD9437516A95}"/>
              </a:ext>
            </a:extLst>
          </p:cNvPr>
          <p:cNvSpPr txBox="1"/>
          <p:nvPr/>
        </p:nvSpPr>
        <p:spPr>
          <a:xfrm rot="16200000">
            <a:off x="7246248" y="2134666"/>
            <a:ext cx="585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dirty="0"/>
              <a:t>16.1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6FA571-E446-CB23-87E6-3C755CB31098}"/>
              </a:ext>
            </a:extLst>
          </p:cNvPr>
          <p:cNvCxnSpPr>
            <a:cxnSpLocks/>
          </p:cNvCxnSpPr>
          <p:nvPr/>
        </p:nvCxnSpPr>
        <p:spPr>
          <a:xfrm flipV="1">
            <a:off x="3684101" y="1919480"/>
            <a:ext cx="2" cy="1664718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C8707C-0A94-0E37-896E-31CB37702AC7}"/>
              </a:ext>
            </a:extLst>
          </p:cNvPr>
          <p:cNvCxnSpPr>
            <a:cxnSpLocks/>
          </p:cNvCxnSpPr>
          <p:nvPr/>
        </p:nvCxnSpPr>
        <p:spPr>
          <a:xfrm>
            <a:off x="7784241" y="1934897"/>
            <a:ext cx="0" cy="1649301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DB53241-E980-1F7D-BC56-ABF6129386A2}"/>
              </a:ext>
            </a:extLst>
          </p:cNvPr>
          <p:cNvSpPr txBox="1"/>
          <p:nvPr/>
        </p:nvSpPr>
        <p:spPr>
          <a:xfrm>
            <a:off x="1050762" y="1983299"/>
            <a:ext cx="109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rgbClr val="2D75B5"/>
                </a:solidFill>
                <a:cs typeface="Calibri" panose="020F0502020204030204" pitchFamily="34" charset="0"/>
              </a:rPr>
              <a:t>SSD-G4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CB0907F-619D-DA00-DEC5-646B5416ACDB}"/>
              </a:ext>
            </a:extLst>
          </p:cNvPr>
          <p:cNvSpPr/>
          <p:nvPr/>
        </p:nvSpPr>
        <p:spPr>
          <a:xfrm>
            <a:off x="-13856" y="4245239"/>
            <a:ext cx="9144000" cy="10203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GRAINS provides significant speedup over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Fulgor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 err="1">
                <a:solidFill>
                  <a:schemeClr val="accent2"/>
                </a:solidFill>
                <a:latin typeface="Corbel" panose="020B0503020204020204" pitchFamily="34" charset="0"/>
              </a:rPr>
              <a:t>Metagraph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baselines, with both </a:t>
            </a: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SSD-G</a:t>
            </a:r>
            <a:r>
              <a:rPr lang="en-GB" sz="2400" b="1" dirty="0">
                <a:solidFill>
                  <a:srgbClr val="2D75B5"/>
                </a:solidFill>
              </a:rPr>
              <a:t>4</a:t>
            </a: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 and SSD-G</a:t>
            </a:r>
            <a:r>
              <a:rPr lang="en-GB" sz="2400" b="1" dirty="0">
                <a:solidFill>
                  <a:srgbClr val="2D75B5"/>
                </a:solidFill>
              </a:rPr>
              <a:t>5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21B686-B7EC-5EE1-A75C-22CE5CDEDF11}"/>
              </a:ext>
            </a:extLst>
          </p:cNvPr>
          <p:cNvSpPr/>
          <p:nvPr/>
        </p:nvSpPr>
        <p:spPr>
          <a:xfrm>
            <a:off x="0" y="5231626"/>
            <a:ext cx="9144000" cy="10715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GRAINS improves average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energy-efficiency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by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 </a:t>
            </a:r>
            <a:r>
              <a:rPr lang="en-GB" sz="2400" b="1" dirty="0">
                <a:solidFill>
                  <a:srgbClr val="629B3C"/>
                </a:solidFill>
              </a:rPr>
              <a:t>11.3x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and </a:t>
            </a:r>
            <a:r>
              <a:rPr lang="en-GB" sz="2400" b="1" dirty="0">
                <a:solidFill>
                  <a:srgbClr val="629B3C"/>
                </a:solidFill>
              </a:rPr>
              <a:t>21.5x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over </a:t>
            </a: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Fulgor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 err="1">
                <a:solidFill>
                  <a:srgbClr val="ED7D31"/>
                </a:solidFill>
                <a:latin typeface="Corbel" panose="020B0503020204020204" pitchFamily="34" charset="0"/>
              </a:rPr>
              <a:t>Metagraph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, respectively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484032-5E67-D83A-B2A9-E320A5B8A38A}"/>
              </a:ext>
            </a:extLst>
          </p:cNvPr>
          <p:cNvSpPr txBox="1"/>
          <p:nvPr/>
        </p:nvSpPr>
        <p:spPr>
          <a:xfrm>
            <a:off x="5186005" y="1983299"/>
            <a:ext cx="109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rgbClr val="2D75B5"/>
                </a:solidFill>
                <a:cs typeface="Calibri" panose="020F0502020204030204" pitchFamily="34" charset="0"/>
              </a:rPr>
              <a:t>SSD-G5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56DB901-51A7-CDE2-E571-AECA1CEAB8BF}"/>
              </a:ext>
            </a:extLst>
          </p:cNvPr>
          <p:cNvCxnSpPr>
            <a:cxnSpLocks/>
          </p:cNvCxnSpPr>
          <p:nvPr/>
        </p:nvCxnSpPr>
        <p:spPr>
          <a:xfrm flipV="1">
            <a:off x="7978506" y="2049662"/>
            <a:ext cx="0" cy="1321452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96CACEFC-93E8-AEC9-35FE-F90F4CE042D3}"/>
              </a:ext>
            </a:extLst>
          </p:cNvPr>
          <p:cNvSpPr txBox="1"/>
          <p:nvPr/>
        </p:nvSpPr>
        <p:spPr>
          <a:xfrm rot="16200000">
            <a:off x="7754972" y="2275857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C813BD"/>
                </a:solidFill>
                <a:latin typeface="Calibri" panose="020F0502020204030204"/>
              </a:rPr>
              <a:t>5.5x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C80A38B-21B2-2811-60EE-5E9F7DC8B7C5}"/>
              </a:ext>
            </a:extLst>
          </p:cNvPr>
          <p:cNvCxnSpPr>
            <a:cxnSpLocks/>
          </p:cNvCxnSpPr>
          <p:nvPr/>
        </p:nvCxnSpPr>
        <p:spPr>
          <a:xfrm>
            <a:off x="7869192" y="2049662"/>
            <a:ext cx="626959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69783CA-9AE9-2856-ABD1-B9B5483F7260}"/>
              </a:ext>
            </a:extLst>
          </p:cNvPr>
          <p:cNvCxnSpPr>
            <a:cxnSpLocks/>
          </p:cNvCxnSpPr>
          <p:nvPr/>
        </p:nvCxnSpPr>
        <p:spPr>
          <a:xfrm flipV="1">
            <a:off x="8225772" y="2027780"/>
            <a:ext cx="0" cy="1441525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52CF709-5801-0B8D-EE38-60EFA8B74DB4}"/>
              </a:ext>
            </a:extLst>
          </p:cNvPr>
          <p:cNvSpPr txBox="1"/>
          <p:nvPr/>
        </p:nvSpPr>
        <p:spPr>
          <a:xfrm rot="16200000">
            <a:off x="8019860" y="2275857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8.5x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3FC8246-9DFC-465E-EDCA-B881B6312792}"/>
              </a:ext>
            </a:extLst>
          </p:cNvPr>
          <p:cNvCxnSpPr>
            <a:cxnSpLocks/>
          </p:cNvCxnSpPr>
          <p:nvPr/>
        </p:nvCxnSpPr>
        <p:spPr>
          <a:xfrm flipV="1">
            <a:off x="3890304" y="2011018"/>
            <a:ext cx="0" cy="1458287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D392248-99C9-80C8-DB4D-F0E9B77C530E}"/>
              </a:ext>
            </a:extLst>
          </p:cNvPr>
          <p:cNvSpPr txBox="1"/>
          <p:nvPr/>
        </p:nvSpPr>
        <p:spPr>
          <a:xfrm rot="16200000">
            <a:off x="3691318" y="2275857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C813BD"/>
                </a:solidFill>
                <a:latin typeface="Calibri" panose="020F0502020204030204"/>
              </a:rPr>
              <a:t>8.4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23ED5E0-B869-37B5-F7F4-7A8A72FEB133}"/>
              </a:ext>
            </a:extLst>
          </p:cNvPr>
          <p:cNvCxnSpPr>
            <a:cxnSpLocks/>
          </p:cNvCxnSpPr>
          <p:nvPr/>
        </p:nvCxnSpPr>
        <p:spPr>
          <a:xfrm>
            <a:off x="3744168" y="2011018"/>
            <a:ext cx="626959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5D49FB8-0FE0-A0C0-6ABD-9A7EB3A44A1F}"/>
              </a:ext>
            </a:extLst>
          </p:cNvPr>
          <p:cNvCxnSpPr>
            <a:cxnSpLocks/>
          </p:cNvCxnSpPr>
          <p:nvPr/>
        </p:nvCxnSpPr>
        <p:spPr>
          <a:xfrm flipV="1">
            <a:off x="4125296" y="2019821"/>
            <a:ext cx="0" cy="1498579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3EEAF46-917A-443B-B70A-7EEE4166090C}"/>
              </a:ext>
            </a:extLst>
          </p:cNvPr>
          <p:cNvSpPr txBox="1"/>
          <p:nvPr/>
        </p:nvSpPr>
        <p:spPr>
          <a:xfrm rot="16200000">
            <a:off x="3860933" y="2334307"/>
            <a:ext cx="4907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11.9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198A8-9CF4-5F73-E8E7-87A069B49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68" y="853692"/>
            <a:ext cx="8798061" cy="481052"/>
          </a:xfrm>
        </p:spPr>
        <p:txBody>
          <a:bodyPr/>
          <a:lstStyle/>
          <a:p>
            <a:r>
              <a:rPr lang="en-CH" sz="2400" dirty="0"/>
              <a:t>When performing k-mer set lookups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841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9" grpId="0" animBg="1"/>
      <p:bldP spid="42" grpId="0" animBg="1"/>
      <p:bldP spid="47" grpId="0" animBg="1"/>
      <p:bldP spid="5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C6362DC-FB05-33B3-9854-B5CEC3EAC507}"/>
              </a:ext>
            </a:extLst>
          </p:cNvPr>
          <p:cNvSpPr/>
          <p:nvPr/>
        </p:nvSpPr>
        <p:spPr>
          <a:xfrm>
            <a:off x="3774343" y="1612749"/>
            <a:ext cx="847757" cy="1906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6A2E31-A3A8-E709-8DBC-5B788DA163A2}"/>
              </a:ext>
            </a:extLst>
          </p:cNvPr>
          <p:cNvSpPr/>
          <p:nvPr/>
        </p:nvSpPr>
        <p:spPr>
          <a:xfrm>
            <a:off x="7648605" y="1602281"/>
            <a:ext cx="847757" cy="1906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D0F640-1F5D-BB9B-89AA-38179F40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Benefits over Hardware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EABA8A5-70A3-DB98-2FDD-A5DF6F429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5356282"/>
              </p:ext>
            </p:extLst>
          </p:nvPr>
        </p:nvGraphicFramePr>
        <p:xfrm>
          <a:off x="836787" y="1364485"/>
          <a:ext cx="3874914" cy="2901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9569E04-0AF5-E2F1-E02E-D1C3DE78BE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3986992"/>
              </p:ext>
            </p:extLst>
          </p:nvPr>
        </p:nvGraphicFramePr>
        <p:xfrm>
          <a:off x="4648200" y="1426654"/>
          <a:ext cx="3975643" cy="263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37C8C32-8AEF-DF6D-114A-AB5B05BE69A9}"/>
              </a:ext>
            </a:extLst>
          </p:cNvPr>
          <p:cNvSpPr txBox="1"/>
          <p:nvPr/>
        </p:nvSpPr>
        <p:spPr>
          <a:xfrm>
            <a:off x="1279329" y="1684397"/>
            <a:ext cx="1004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rgbClr val="2D75B5"/>
                </a:solidFill>
                <a:cs typeface="Calibri" panose="020F0502020204030204" pitchFamily="34" charset="0"/>
              </a:rPr>
              <a:t>SSD-G4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EB72858-544F-813B-48B0-586009AC31A3}"/>
              </a:ext>
            </a:extLst>
          </p:cNvPr>
          <p:cNvCxnSpPr>
            <a:cxnSpLocks/>
          </p:cNvCxnSpPr>
          <p:nvPr/>
        </p:nvCxnSpPr>
        <p:spPr>
          <a:xfrm flipV="1">
            <a:off x="3492663" y="1588214"/>
            <a:ext cx="0" cy="12696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BAE7CE3-9193-0F19-7F2B-852ADD21C02B}"/>
              </a:ext>
            </a:extLst>
          </p:cNvPr>
          <p:cNvSpPr txBox="1"/>
          <p:nvPr/>
        </p:nvSpPr>
        <p:spPr>
          <a:xfrm rot="16200000">
            <a:off x="3224463" y="1794687"/>
            <a:ext cx="53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dirty="0"/>
              <a:t>17.0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F26B83E-1482-69F0-9EEC-9101A2345979}"/>
              </a:ext>
            </a:extLst>
          </p:cNvPr>
          <p:cNvCxnSpPr>
            <a:cxnSpLocks/>
          </p:cNvCxnSpPr>
          <p:nvPr/>
        </p:nvCxnSpPr>
        <p:spPr>
          <a:xfrm flipV="1">
            <a:off x="7340827" y="1600860"/>
            <a:ext cx="0" cy="12696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E2C3EE9-0A07-483D-3DFD-4ECC7944967A}"/>
              </a:ext>
            </a:extLst>
          </p:cNvPr>
          <p:cNvSpPr txBox="1"/>
          <p:nvPr/>
        </p:nvSpPr>
        <p:spPr>
          <a:xfrm rot="16200000">
            <a:off x="7072627" y="1807333"/>
            <a:ext cx="53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dirty="0"/>
              <a:t>11.6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AF72C6-9E0A-3846-FCCC-8E56BCF56863}"/>
              </a:ext>
            </a:extLst>
          </p:cNvPr>
          <p:cNvSpPr txBox="1"/>
          <p:nvPr/>
        </p:nvSpPr>
        <p:spPr>
          <a:xfrm rot="16200000">
            <a:off x="-388327" y="2384442"/>
            <a:ext cx="196178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3E7E97-F90E-3BC3-4E87-887762B66D83}"/>
              </a:ext>
            </a:extLst>
          </p:cNvPr>
          <p:cNvSpPr txBox="1"/>
          <p:nvPr/>
        </p:nvSpPr>
        <p:spPr>
          <a:xfrm>
            <a:off x="5090742" y="1683032"/>
            <a:ext cx="1004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rgbClr val="2D75B5"/>
                </a:solidFill>
                <a:cs typeface="Calibri" panose="020F0502020204030204" pitchFamily="34" charset="0"/>
              </a:rPr>
              <a:t>SSD-G5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58C909-2D85-C555-1B3B-B13A49F01FCF}"/>
              </a:ext>
            </a:extLst>
          </p:cNvPr>
          <p:cNvSpPr/>
          <p:nvPr/>
        </p:nvSpPr>
        <p:spPr>
          <a:xfrm>
            <a:off x="-1" y="4034485"/>
            <a:ext cx="9144000" cy="11346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GRAINS provides significant speedups over 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 err="1">
                <a:solidFill>
                  <a:srgbClr val="7030A0"/>
                </a:solidFill>
                <a:latin typeface="Corbel" panose="020B0503020204020204" pitchFamily="34" charset="0"/>
              </a:rPr>
              <a:t>AccIdealMem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71D2A39-BE0D-C5ED-76F0-F7F51E265202}"/>
              </a:ext>
            </a:extLst>
          </p:cNvPr>
          <p:cNvCxnSpPr>
            <a:cxnSpLocks/>
          </p:cNvCxnSpPr>
          <p:nvPr/>
        </p:nvCxnSpPr>
        <p:spPr>
          <a:xfrm>
            <a:off x="7640177" y="1602281"/>
            <a:ext cx="0" cy="1833800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0827875-3E0B-A594-CC8A-0FE803B80E89}"/>
              </a:ext>
            </a:extLst>
          </p:cNvPr>
          <p:cNvCxnSpPr>
            <a:cxnSpLocks/>
          </p:cNvCxnSpPr>
          <p:nvPr/>
        </p:nvCxnSpPr>
        <p:spPr>
          <a:xfrm flipV="1">
            <a:off x="7914157" y="2126628"/>
            <a:ext cx="0" cy="1072097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73F1B3C-6F77-B6BD-79C1-1CF46A5C3407}"/>
              </a:ext>
            </a:extLst>
          </p:cNvPr>
          <p:cNvSpPr txBox="1"/>
          <p:nvPr/>
        </p:nvSpPr>
        <p:spPr>
          <a:xfrm rot="16200000">
            <a:off x="7713142" y="2439160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7030A0"/>
                </a:solidFill>
                <a:latin typeface="Calibri" panose="020F0502020204030204"/>
              </a:rPr>
              <a:t>4.3x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AC5CE96-79BD-FA10-6CE7-419DC3CA2A52}"/>
              </a:ext>
            </a:extLst>
          </p:cNvPr>
          <p:cNvCxnSpPr>
            <a:cxnSpLocks/>
          </p:cNvCxnSpPr>
          <p:nvPr/>
        </p:nvCxnSpPr>
        <p:spPr>
          <a:xfrm>
            <a:off x="7770913" y="2126628"/>
            <a:ext cx="380737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9608533-B415-7D9B-6637-3C8D4E97268E}"/>
              </a:ext>
            </a:extLst>
          </p:cNvPr>
          <p:cNvCxnSpPr>
            <a:cxnSpLocks/>
          </p:cNvCxnSpPr>
          <p:nvPr/>
        </p:nvCxnSpPr>
        <p:spPr>
          <a:xfrm>
            <a:off x="3765915" y="1612749"/>
            <a:ext cx="0" cy="1833800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BBC1600-2C2F-0DEE-9B61-7407E9937867}"/>
              </a:ext>
            </a:extLst>
          </p:cNvPr>
          <p:cNvCxnSpPr>
            <a:cxnSpLocks/>
          </p:cNvCxnSpPr>
          <p:nvPr/>
        </p:nvCxnSpPr>
        <p:spPr>
          <a:xfrm flipV="1">
            <a:off x="4039895" y="1948575"/>
            <a:ext cx="0" cy="1349796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1B47DCB-C693-848A-8ADA-E70A9A26DA09}"/>
              </a:ext>
            </a:extLst>
          </p:cNvPr>
          <p:cNvSpPr txBox="1"/>
          <p:nvPr/>
        </p:nvSpPr>
        <p:spPr>
          <a:xfrm rot="16200000">
            <a:off x="3839257" y="2231718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7030A0"/>
                </a:solidFill>
                <a:latin typeface="Calibri" panose="020F0502020204030204"/>
              </a:rPr>
              <a:t>7.4x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672082C-F30B-7E02-DEE1-54E0A4CAE3D8}"/>
              </a:ext>
            </a:extLst>
          </p:cNvPr>
          <p:cNvCxnSpPr>
            <a:cxnSpLocks/>
          </p:cNvCxnSpPr>
          <p:nvPr/>
        </p:nvCxnSpPr>
        <p:spPr>
          <a:xfrm>
            <a:off x="3896651" y="1941154"/>
            <a:ext cx="380737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88455798-C9B8-E8F4-E0AE-B76D00536B1C}"/>
              </a:ext>
            </a:extLst>
          </p:cNvPr>
          <p:cNvSpPr/>
          <p:nvPr/>
        </p:nvSpPr>
        <p:spPr>
          <a:xfrm>
            <a:off x="-1" y="5179791"/>
            <a:ext cx="9144000" cy="11346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GRAINS improves average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energy-efficiency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by </a:t>
            </a:r>
            <a:r>
              <a:rPr lang="en-GB" sz="2400" b="1" dirty="0">
                <a:solidFill>
                  <a:srgbClr val="629B3C"/>
                </a:solidFill>
              </a:rPr>
              <a:t>3.1—20.7x</a:t>
            </a:r>
            <a:r>
              <a:rPr lang="en-GB" sz="2400" b="1" dirty="0">
                <a:solidFill>
                  <a:srgbClr val="34AC8B"/>
                </a:solidFill>
              </a:rPr>
              <a:t>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2400" b="1" dirty="0" err="1">
                <a:solidFill>
                  <a:srgbClr val="7030A0"/>
                </a:solidFill>
                <a:latin typeface="Corbel" panose="020B0503020204020204" pitchFamily="34" charset="0"/>
              </a:rPr>
              <a:t>AccIdealMem</a:t>
            </a:r>
            <a:endParaRPr lang="en-GB" sz="2400" b="1" dirty="0">
              <a:solidFill>
                <a:srgbClr val="7030A0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A52A53C-E233-72AA-7DE0-8ED192081502}"/>
              </a:ext>
            </a:extLst>
          </p:cNvPr>
          <p:cNvSpPr txBox="1">
            <a:spLocks/>
          </p:cNvSpPr>
          <p:nvPr/>
        </p:nvSpPr>
        <p:spPr>
          <a:xfrm>
            <a:off x="172968" y="853692"/>
            <a:ext cx="8798061" cy="481052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H" sz="2400" dirty="0"/>
              <a:t>When performing k-mer set lookups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694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36" grpId="0" animBg="1"/>
      <p:bldP spid="4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B01B1D9C-B160-C0A7-5C95-7E202E74C3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6519126"/>
              </p:ext>
            </p:extLst>
          </p:nvPr>
        </p:nvGraphicFramePr>
        <p:xfrm>
          <a:off x="682388" y="1833918"/>
          <a:ext cx="8134066" cy="3190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72D0F72-87D9-544D-A6CE-FE644A99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System Cost-Efficiency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99BD6D46-47FA-814C-B9C8-7363C421C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909684"/>
            <a:ext cx="9037567" cy="994246"/>
          </a:xfrm>
        </p:spPr>
        <p:txBody>
          <a:bodyPr/>
          <a:lstStyle/>
          <a:p>
            <a:r>
              <a:rPr lang="en-GB" sz="2200" b="1" dirty="0">
                <a:solidFill>
                  <a:srgbClr val="929000"/>
                </a:solidFill>
              </a:rPr>
              <a:t>Cost-optimized system ($): </a:t>
            </a:r>
            <a:r>
              <a:rPr lang="en-GB" sz="2200" dirty="0"/>
              <a:t>With SSD-G4 and </a:t>
            </a:r>
            <a:r>
              <a:rPr lang="en-GB" sz="2200" dirty="0">
                <a:latin typeface="+mn-lt"/>
              </a:rPr>
              <a:t>64</a:t>
            </a:r>
            <a:r>
              <a:rPr lang="en-GB" sz="2200" dirty="0"/>
              <a:t>-GB Host DRAM</a:t>
            </a:r>
          </a:p>
          <a:p>
            <a:r>
              <a:rPr lang="en-GB" sz="2200" b="1" dirty="0">
                <a:solidFill>
                  <a:srgbClr val="1B83C5"/>
                </a:solidFill>
              </a:rPr>
              <a:t>Performance-optimized system ($$$): </a:t>
            </a:r>
            <a:r>
              <a:rPr lang="en-GB" sz="2200" dirty="0"/>
              <a:t>With SSD-G5 and </a:t>
            </a:r>
            <a:r>
              <a:rPr lang="en-GB" sz="2200" dirty="0">
                <a:latin typeface="+mn-lt"/>
              </a:rPr>
              <a:t>1</a:t>
            </a:r>
            <a:r>
              <a:rPr lang="en-GB" sz="2200" dirty="0"/>
              <a:t>-TB Host DRAM</a:t>
            </a:r>
          </a:p>
          <a:p>
            <a:endParaRPr lang="en-GB" sz="2350" dirty="0"/>
          </a:p>
          <a:p>
            <a:endParaRPr lang="en-CH" sz="235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80C71C-F6D0-474F-B2E6-54CA9D5B5DAD}"/>
              </a:ext>
            </a:extLst>
          </p:cNvPr>
          <p:cNvSpPr/>
          <p:nvPr/>
        </p:nvSpPr>
        <p:spPr>
          <a:xfrm>
            <a:off x="0" y="5128102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GRAINS outperforms the baselines</a:t>
            </a:r>
          </a:p>
          <a:p>
            <a:pPr algn="ctr">
              <a:spcAft>
                <a:spcPts val="1000"/>
              </a:spcAft>
            </a:pPr>
            <a:r>
              <a:rPr lang="en-GB" sz="2350" b="1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even</a:t>
            </a: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when running on a much less costly system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AA9672-8356-4462-0FE7-C07CDC84AF4E}"/>
              </a:ext>
            </a:extLst>
          </p:cNvPr>
          <p:cNvSpPr txBox="1"/>
          <p:nvPr/>
        </p:nvSpPr>
        <p:spPr>
          <a:xfrm rot="16200000">
            <a:off x="-762418" y="3054358"/>
            <a:ext cx="235719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3C54829-48BF-31F0-21E9-7522609C9F8D}"/>
              </a:ext>
            </a:extLst>
          </p:cNvPr>
          <p:cNvCxnSpPr>
            <a:cxnSpLocks/>
          </p:cNvCxnSpPr>
          <p:nvPr/>
        </p:nvCxnSpPr>
        <p:spPr>
          <a:xfrm flipH="1">
            <a:off x="1719619" y="2175253"/>
            <a:ext cx="6184043" cy="0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BC0F73F-60F0-6ED7-CDC3-C1FFFDCE5C75}"/>
              </a:ext>
            </a:extLst>
          </p:cNvPr>
          <p:cNvCxnSpPr>
            <a:cxnSpLocks/>
          </p:cNvCxnSpPr>
          <p:nvPr/>
        </p:nvCxnSpPr>
        <p:spPr>
          <a:xfrm flipV="1">
            <a:off x="1943914" y="2175253"/>
            <a:ext cx="0" cy="2143942"/>
          </a:xfrm>
          <a:prstGeom prst="straightConnector1">
            <a:avLst/>
          </a:prstGeom>
          <a:ln w="15875">
            <a:solidFill>
              <a:srgbClr val="93900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58212B3-FFE3-222D-A825-EA30388A1974}"/>
              </a:ext>
            </a:extLst>
          </p:cNvPr>
          <p:cNvSpPr txBox="1"/>
          <p:nvPr/>
        </p:nvSpPr>
        <p:spPr>
          <a:xfrm rot="16200000">
            <a:off x="1680278" y="2688427"/>
            <a:ext cx="527271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939000"/>
                </a:solidFill>
                <a:latin typeface="Calibri" panose="020F0502020204030204"/>
              </a:rPr>
              <a:t>13.2x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939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17AD1B5-87A4-AAA0-A566-B8CB8D88FE52}"/>
              </a:ext>
            </a:extLst>
          </p:cNvPr>
          <p:cNvCxnSpPr>
            <a:cxnSpLocks/>
          </p:cNvCxnSpPr>
          <p:nvPr/>
        </p:nvCxnSpPr>
        <p:spPr>
          <a:xfrm flipV="1">
            <a:off x="3447489" y="2175253"/>
            <a:ext cx="0" cy="2242367"/>
          </a:xfrm>
          <a:prstGeom prst="straightConnector1">
            <a:avLst/>
          </a:prstGeom>
          <a:ln w="15875">
            <a:solidFill>
              <a:srgbClr val="93900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8B25CBA-311F-063D-FABE-0DD1C6245D56}"/>
              </a:ext>
            </a:extLst>
          </p:cNvPr>
          <p:cNvSpPr txBox="1"/>
          <p:nvPr/>
        </p:nvSpPr>
        <p:spPr>
          <a:xfrm rot="16200000">
            <a:off x="3183853" y="2688427"/>
            <a:ext cx="527272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939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26.9x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939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A533B2D-A673-5561-E81F-C9933D877A08}"/>
              </a:ext>
            </a:extLst>
          </p:cNvPr>
          <p:cNvCxnSpPr>
            <a:cxnSpLocks/>
          </p:cNvCxnSpPr>
          <p:nvPr/>
        </p:nvCxnSpPr>
        <p:spPr>
          <a:xfrm flipV="1">
            <a:off x="4937416" y="2175253"/>
            <a:ext cx="0" cy="1833980"/>
          </a:xfrm>
          <a:prstGeom prst="straightConnector1">
            <a:avLst/>
          </a:prstGeom>
          <a:ln w="15875">
            <a:solidFill>
              <a:srgbClr val="1B83C6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8072CB3-D20F-9C59-F3F4-38DEBEDA781A}"/>
              </a:ext>
            </a:extLst>
          </p:cNvPr>
          <p:cNvSpPr txBox="1"/>
          <p:nvPr/>
        </p:nvSpPr>
        <p:spPr>
          <a:xfrm rot="16200000">
            <a:off x="4746864" y="2611739"/>
            <a:ext cx="37389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1B83C6"/>
                </a:solidFill>
                <a:latin typeface="Calibri" panose="020F0502020204030204"/>
              </a:rPr>
              <a:t>4.7x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1B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A6B342E-0085-93DC-FFD0-5F335546C0CE}"/>
              </a:ext>
            </a:extLst>
          </p:cNvPr>
          <p:cNvCxnSpPr>
            <a:cxnSpLocks/>
          </p:cNvCxnSpPr>
          <p:nvPr/>
        </p:nvCxnSpPr>
        <p:spPr>
          <a:xfrm flipV="1">
            <a:off x="6427344" y="2175253"/>
            <a:ext cx="0" cy="1988830"/>
          </a:xfrm>
          <a:prstGeom prst="straightConnector1">
            <a:avLst/>
          </a:prstGeom>
          <a:ln w="15875">
            <a:solidFill>
              <a:srgbClr val="1B83C6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C0EACF7-965E-14FD-2CF3-A33F0ED2C5A6}"/>
              </a:ext>
            </a:extLst>
          </p:cNvPr>
          <p:cNvSpPr txBox="1"/>
          <p:nvPr/>
        </p:nvSpPr>
        <p:spPr>
          <a:xfrm rot="16200000">
            <a:off x="6240395" y="2611739"/>
            <a:ext cx="37389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1B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7.2x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1B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5A3756-A93A-AFBE-C937-5EDD7395B033}"/>
              </a:ext>
            </a:extLst>
          </p:cNvPr>
          <p:cNvSpPr txBox="1"/>
          <p:nvPr/>
        </p:nvSpPr>
        <p:spPr>
          <a:xfrm>
            <a:off x="1943914" y="4651629"/>
            <a:ext cx="29152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315687B-1E5A-0F56-6728-7B70B422A618}"/>
              </a:ext>
            </a:extLst>
          </p:cNvPr>
          <p:cNvSpPr txBox="1"/>
          <p:nvPr/>
        </p:nvSpPr>
        <p:spPr>
          <a:xfrm>
            <a:off x="3496965" y="4651629"/>
            <a:ext cx="2649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74FCEE9-A321-2A11-30E6-72EA3D4402FA}"/>
              </a:ext>
            </a:extLst>
          </p:cNvPr>
          <p:cNvSpPr txBox="1"/>
          <p:nvPr/>
        </p:nvSpPr>
        <p:spPr>
          <a:xfrm>
            <a:off x="4827091" y="4651629"/>
            <a:ext cx="529911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CEA9A9A-A6BB-A402-F8A2-ADD9CCEDF70A}"/>
              </a:ext>
            </a:extLst>
          </p:cNvPr>
          <p:cNvSpPr txBox="1"/>
          <p:nvPr/>
        </p:nvSpPr>
        <p:spPr>
          <a:xfrm>
            <a:off x="6349449" y="4651629"/>
            <a:ext cx="529911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3EB629F-8DE8-CCA4-F8E6-CA77F0A1C330}"/>
              </a:ext>
            </a:extLst>
          </p:cNvPr>
          <p:cNvSpPr txBox="1"/>
          <p:nvPr/>
        </p:nvSpPr>
        <p:spPr>
          <a:xfrm>
            <a:off x="8026400" y="4651629"/>
            <a:ext cx="27129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091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2" grpId="0" uiExpand="1">
        <p:bldSub>
          <a:bldChart bld="category"/>
        </p:bldSub>
      </p:bldGraphic>
      <p:bldP spid="30" grpId="0" build="p"/>
      <p:bldP spid="39" grpId="0" animBg="1"/>
      <p:bldP spid="5" grpId="0"/>
      <p:bldP spid="17" grpId="0" animBg="1"/>
      <p:bldP spid="19" grpId="0" animBg="1"/>
      <p:bldP spid="23" grpId="0" animBg="1"/>
      <p:bldP spid="25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0E37A-B779-93F2-21FC-CF4078063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48E26DA1-D341-F07A-58D2-5391551551B9}"/>
              </a:ext>
            </a:extLst>
          </p:cNvPr>
          <p:cNvGraphicFramePr>
            <a:graphicFrameLocks/>
          </p:cNvGraphicFramePr>
          <p:nvPr/>
        </p:nvGraphicFramePr>
        <p:xfrm>
          <a:off x="682388" y="1833918"/>
          <a:ext cx="8134066" cy="3190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5C9C71E-27BB-DD54-3240-423922D4E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System Cost-Efficiency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0651BAA-AF96-F09C-7731-A70FE81C9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909684"/>
            <a:ext cx="9037567" cy="994246"/>
          </a:xfrm>
        </p:spPr>
        <p:txBody>
          <a:bodyPr/>
          <a:lstStyle/>
          <a:p>
            <a:r>
              <a:rPr lang="en-GB" sz="2200" b="1" dirty="0">
                <a:solidFill>
                  <a:srgbClr val="929000"/>
                </a:solidFill>
              </a:rPr>
              <a:t>Cost-optimized system ($): </a:t>
            </a:r>
            <a:r>
              <a:rPr lang="en-GB" sz="2200" dirty="0"/>
              <a:t>With SSD-G4 and </a:t>
            </a:r>
            <a:r>
              <a:rPr lang="en-GB" sz="2200" dirty="0">
                <a:latin typeface="+mn-lt"/>
              </a:rPr>
              <a:t>64</a:t>
            </a:r>
            <a:r>
              <a:rPr lang="en-GB" sz="2200" dirty="0"/>
              <a:t>-GB Host DRAM</a:t>
            </a:r>
          </a:p>
          <a:p>
            <a:r>
              <a:rPr lang="en-GB" sz="2200" b="1" dirty="0">
                <a:solidFill>
                  <a:srgbClr val="1B83C5"/>
                </a:solidFill>
              </a:rPr>
              <a:t>Performance-optimized system ($$$): </a:t>
            </a:r>
            <a:r>
              <a:rPr lang="en-GB" sz="2200" dirty="0"/>
              <a:t>With SSD-G5 and </a:t>
            </a:r>
            <a:r>
              <a:rPr lang="en-GB" sz="2200" dirty="0">
                <a:latin typeface="+mn-lt"/>
              </a:rPr>
              <a:t>1</a:t>
            </a:r>
            <a:r>
              <a:rPr lang="en-GB" sz="2200" dirty="0"/>
              <a:t>-TB Host DRAM</a:t>
            </a:r>
          </a:p>
          <a:p>
            <a:endParaRPr lang="en-GB" sz="2350" dirty="0"/>
          </a:p>
          <a:p>
            <a:endParaRPr lang="en-CH" sz="235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B40A2D2-F559-8161-A0CA-6A08A545B806}"/>
              </a:ext>
            </a:extLst>
          </p:cNvPr>
          <p:cNvSpPr/>
          <p:nvPr/>
        </p:nvSpPr>
        <p:spPr>
          <a:xfrm>
            <a:off x="0" y="5128102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GRAINS outperforms the baselines</a:t>
            </a:r>
          </a:p>
          <a:p>
            <a:pPr algn="ctr">
              <a:spcAft>
                <a:spcPts val="1000"/>
              </a:spcAft>
            </a:pPr>
            <a:r>
              <a:rPr lang="en-GB" sz="2350" b="1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even</a:t>
            </a: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when running on a much less costly system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9ACB51-82D9-4746-FBCD-74E7E4ECB057}"/>
              </a:ext>
            </a:extLst>
          </p:cNvPr>
          <p:cNvSpPr txBox="1"/>
          <p:nvPr/>
        </p:nvSpPr>
        <p:spPr>
          <a:xfrm rot="16200000">
            <a:off x="-762418" y="3054358"/>
            <a:ext cx="235719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C018FF-CC4E-151D-697C-D66D92C334AB}"/>
              </a:ext>
            </a:extLst>
          </p:cNvPr>
          <p:cNvCxnSpPr>
            <a:cxnSpLocks/>
          </p:cNvCxnSpPr>
          <p:nvPr/>
        </p:nvCxnSpPr>
        <p:spPr>
          <a:xfrm flipH="1">
            <a:off x="1719619" y="2175253"/>
            <a:ext cx="6184043" cy="0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1FCACB6-4D21-9D86-B1A7-08665124E0E7}"/>
              </a:ext>
            </a:extLst>
          </p:cNvPr>
          <p:cNvCxnSpPr>
            <a:cxnSpLocks/>
          </p:cNvCxnSpPr>
          <p:nvPr/>
        </p:nvCxnSpPr>
        <p:spPr>
          <a:xfrm flipV="1">
            <a:off x="1943914" y="2175253"/>
            <a:ext cx="0" cy="2143942"/>
          </a:xfrm>
          <a:prstGeom prst="straightConnector1">
            <a:avLst/>
          </a:prstGeom>
          <a:ln w="15875">
            <a:solidFill>
              <a:srgbClr val="93900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2FAFC67-6A23-4C11-F412-AC6FD493E081}"/>
              </a:ext>
            </a:extLst>
          </p:cNvPr>
          <p:cNvSpPr txBox="1"/>
          <p:nvPr/>
        </p:nvSpPr>
        <p:spPr>
          <a:xfrm rot="16200000">
            <a:off x="1680278" y="2688427"/>
            <a:ext cx="527271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939000"/>
                </a:solidFill>
                <a:latin typeface="Calibri" panose="020F0502020204030204"/>
              </a:rPr>
              <a:t>13.2x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939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EBDC3EE-A3AD-D88F-E714-335EF18EA7BF}"/>
              </a:ext>
            </a:extLst>
          </p:cNvPr>
          <p:cNvCxnSpPr>
            <a:cxnSpLocks/>
          </p:cNvCxnSpPr>
          <p:nvPr/>
        </p:nvCxnSpPr>
        <p:spPr>
          <a:xfrm flipV="1">
            <a:off x="3447489" y="2175253"/>
            <a:ext cx="0" cy="2242367"/>
          </a:xfrm>
          <a:prstGeom prst="straightConnector1">
            <a:avLst/>
          </a:prstGeom>
          <a:ln w="15875">
            <a:solidFill>
              <a:srgbClr val="93900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F538F84-F44F-483A-CA5C-2AC00E3317B7}"/>
              </a:ext>
            </a:extLst>
          </p:cNvPr>
          <p:cNvSpPr txBox="1"/>
          <p:nvPr/>
        </p:nvSpPr>
        <p:spPr>
          <a:xfrm rot="16200000">
            <a:off x="3183853" y="2688427"/>
            <a:ext cx="527272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939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26.9x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939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E99EC59-F974-8781-2810-110F95545A00}"/>
              </a:ext>
            </a:extLst>
          </p:cNvPr>
          <p:cNvCxnSpPr>
            <a:cxnSpLocks/>
          </p:cNvCxnSpPr>
          <p:nvPr/>
        </p:nvCxnSpPr>
        <p:spPr>
          <a:xfrm flipV="1">
            <a:off x="4937416" y="2175253"/>
            <a:ext cx="0" cy="1833980"/>
          </a:xfrm>
          <a:prstGeom prst="straightConnector1">
            <a:avLst/>
          </a:prstGeom>
          <a:ln w="15875">
            <a:solidFill>
              <a:srgbClr val="1B83C6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042A34B-8796-D6B5-9663-5A3A1230BA45}"/>
              </a:ext>
            </a:extLst>
          </p:cNvPr>
          <p:cNvSpPr txBox="1"/>
          <p:nvPr/>
        </p:nvSpPr>
        <p:spPr>
          <a:xfrm rot="16200000">
            <a:off x="4746864" y="2611739"/>
            <a:ext cx="37389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1B83C6"/>
                </a:solidFill>
                <a:latin typeface="Calibri" panose="020F0502020204030204"/>
              </a:rPr>
              <a:t>4.7x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1B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18CA5D8-1EDC-F722-FCFC-F313C4D20AF8}"/>
              </a:ext>
            </a:extLst>
          </p:cNvPr>
          <p:cNvCxnSpPr>
            <a:cxnSpLocks/>
          </p:cNvCxnSpPr>
          <p:nvPr/>
        </p:nvCxnSpPr>
        <p:spPr>
          <a:xfrm flipV="1">
            <a:off x="6427344" y="2175253"/>
            <a:ext cx="0" cy="1988830"/>
          </a:xfrm>
          <a:prstGeom prst="straightConnector1">
            <a:avLst/>
          </a:prstGeom>
          <a:ln w="15875">
            <a:solidFill>
              <a:srgbClr val="1B83C6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8BF03C4-2692-F73D-BFC3-FD57D0DE2873}"/>
              </a:ext>
            </a:extLst>
          </p:cNvPr>
          <p:cNvSpPr txBox="1"/>
          <p:nvPr/>
        </p:nvSpPr>
        <p:spPr>
          <a:xfrm rot="16200000">
            <a:off x="6240395" y="2611739"/>
            <a:ext cx="37389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1B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7.2x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1B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0F1499-C3AB-F3F0-9D01-38DCF7A899F7}"/>
              </a:ext>
            </a:extLst>
          </p:cNvPr>
          <p:cNvSpPr txBox="1"/>
          <p:nvPr/>
        </p:nvSpPr>
        <p:spPr>
          <a:xfrm>
            <a:off x="1943914" y="4651629"/>
            <a:ext cx="29152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1C42129-9CF6-19A2-9D69-CF2281539E55}"/>
              </a:ext>
            </a:extLst>
          </p:cNvPr>
          <p:cNvSpPr txBox="1"/>
          <p:nvPr/>
        </p:nvSpPr>
        <p:spPr>
          <a:xfrm>
            <a:off x="3496965" y="4651629"/>
            <a:ext cx="2649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A8B511-223F-F71B-0673-F38406D32567}"/>
              </a:ext>
            </a:extLst>
          </p:cNvPr>
          <p:cNvSpPr txBox="1"/>
          <p:nvPr/>
        </p:nvSpPr>
        <p:spPr>
          <a:xfrm>
            <a:off x="4827091" y="4651629"/>
            <a:ext cx="529911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B95023-7E1C-9401-A3DA-D5EAD16773AA}"/>
              </a:ext>
            </a:extLst>
          </p:cNvPr>
          <p:cNvSpPr txBox="1"/>
          <p:nvPr/>
        </p:nvSpPr>
        <p:spPr>
          <a:xfrm>
            <a:off x="6349449" y="4651629"/>
            <a:ext cx="529911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765A43-1FD6-68C6-5549-C2A0371F9FA7}"/>
              </a:ext>
            </a:extLst>
          </p:cNvPr>
          <p:cNvSpPr txBox="1"/>
          <p:nvPr/>
        </p:nvSpPr>
        <p:spPr>
          <a:xfrm>
            <a:off x="8026400" y="4651629"/>
            <a:ext cx="27129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CA90AC-A24B-F83E-5C39-1137D4FA23A7}"/>
              </a:ext>
            </a:extLst>
          </p:cNvPr>
          <p:cNvSpPr/>
          <p:nvPr/>
        </p:nvSpPr>
        <p:spPr>
          <a:xfrm>
            <a:off x="0" y="851963"/>
            <a:ext cx="9131352" cy="5500751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B3E6D9-E7C6-75C3-8C4C-089C84493EDB}"/>
              </a:ext>
            </a:extLst>
          </p:cNvPr>
          <p:cNvSpPr/>
          <p:nvPr/>
        </p:nvSpPr>
        <p:spPr>
          <a:xfrm>
            <a:off x="187829" y="2383950"/>
            <a:ext cx="8755694" cy="2058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CH" sz="2800" b="1" i="1" dirty="0">
                <a:solidFill>
                  <a:schemeClr val="tx1"/>
                </a:solidFill>
                <a:latin typeface="Corbel" panose="020B0503020204020204" pitchFamily="34" charset="0"/>
              </a:rPr>
              <a:t>GRAINS improves system </a:t>
            </a:r>
            <a:r>
              <a:rPr lang="en-CH" sz="2800" b="1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cost-efficiency</a:t>
            </a:r>
            <a:endParaRPr lang="en-CH" sz="2800" i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2800" b="1" i="1" dirty="0">
                <a:solidFill>
                  <a:schemeClr val="tx1"/>
                </a:solidFill>
                <a:latin typeface="Corbel" panose="020B0503020204020204" pitchFamily="34" charset="0"/>
              </a:rPr>
              <a:t>and makes graph-based genome analysis </a:t>
            </a:r>
            <a:br>
              <a:rPr lang="en-GB" sz="28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800" b="1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more accessible </a:t>
            </a:r>
            <a:r>
              <a:rPr lang="en-GB" sz="2800" b="1" i="1" dirty="0">
                <a:solidFill>
                  <a:schemeClr val="tx1"/>
                </a:solidFill>
                <a:latin typeface="Corbel" panose="020B0503020204020204" pitchFamily="34" charset="0"/>
              </a:rPr>
              <a:t>for </a:t>
            </a:r>
            <a:r>
              <a:rPr lang="en-GB" sz="2800" b="1" i="1" dirty="0">
                <a:solidFill>
                  <a:srgbClr val="548235"/>
                </a:solidFill>
                <a:latin typeface="Corbel" panose="020B0503020204020204" pitchFamily="34" charset="0"/>
              </a:rPr>
              <a:t>wider</a:t>
            </a:r>
            <a:r>
              <a:rPr lang="en-GB" sz="2800" b="1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adoption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824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EB3C9-06FD-B00F-C618-FD505E97A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Area and Power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E0DE4F-ADD7-7182-0406-E1F53D72A0E8}"/>
              </a:ext>
            </a:extLst>
          </p:cNvPr>
          <p:cNvSpPr txBox="1">
            <a:spLocks/>
          </p:cNvSpPr>
          <p:nvPr/>
        </p:nvSpPr>
        <p:spPr>
          <a:xfrm>
            <a:off x="189560" y="914402"/>
            <a:ext cx="8798061" cy="1468717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0"/>
              </a:spcAft>
            </a:pPr>
            <a:r>
              <a:rPr lang="en-GB" sz="2400" dirty="0"/>
              <a:t>Based on </a:t>
            </a:r>
            <a:r>
              <a:rPr lang="en-GB" sz="2400" b="1" dirty="0">
                <a:solidFill>
                  <a:srgbClr val="1982C3"/>
                </a:solidFill>
              </a:rPr>
              <a:t>Synthesis</a:t>
            </a:r>
            <a:r>
              <a:rPr lang="en-GB" sz="2400" dirty="0"/>
              <a:t> of </a:t>
            </a:r>
            <a:r>
              <a:rPr lang="en-GB" sz="2400" b="1" dirty="0">
                <a:solidFill>
                  <a:srgbClr val="1982C3"/>
                </a:solidFill>
              </a:rPr>
              <a:t>GRAINS’s</a:t>
            </a:r>
            <a:r>
              <a:rPr lang="en-GB" sz="2400" b="1" dirty="0">
                <a:solidFill>
                  <a:schemeClr val="accent5"/>
                </a:solidFill>
              </a:rPr>
              <a:t> </a:t>
            </a:r>
            <a:r>
              <a:rPr lang="en-GB" sz="2400" b="1" dirty="0">
                <a:solidFill>
                  <a:srgbClr val="1A82C4"/>
                </a:solidFill>
              </a:rPr>
              <a:t>hardware units</a:t>
            </a:r>
            <a:r>
              <a:rPr lang="en-GB" sz="2400" dirty="0">
                <a:solidFill>
                  <a:srgbClr val="1A82C4"/>
                </a:solidFill>
              </a:rPr>
              <a:t> </a:t>
            </a:r>
            <a:r>
              <a:rPr lang="en-GB" sz="2400" dirty="0"/>
              <a:t>using the Synopsys Design Compiler @ 22nm technology node</a:t>
            </a:r>
          </a:p>
          <a:p>
            <a:pPr>
              <a:spcAft>
                <a:spcPts val="2000"/>
              </a:spcAft>
            </a:pPr>
            <a:r>
              <a:rPr lang="en-GB" sz="2400" dirty="0"/>
              <a:t>ECC</a:t>
            </a:r>
            <a:r>
              <a:rPr lang="en-GB" sz="2400" baseline="-25000" dirty="0"/>
              <a:t>LITE</a:t>
            </a:r>
            <a:r>
              <a:rPr lang="en-GB" sz="2400" dirty="0"/>
              <a:t> area based on the original paper </a:t>
            </a:r>
            <a:r>
              <a:rPr lang="en-GB" sz="2000" i="1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GB" sz="2000" i="1" dirty="0" err="1">
                <a:solidFill>
                  <a:schemeClr val="bg1">
                    <a:lumMod val="50000"/>
                  </a:schemeClr>
                </a:solidFill>
              </a:rPr>
              <a:t>AiF</a:t>
            </a:r>
            <a:r>
              <a:rPr lang="en-GB" sz="2000" i="1" dirty="0">
                <a:solidFill>
                  <a:schemeClr val="bg1">
                    <a:lumMod val="50000"/>
                  </a:schemeClr>
                </a:solidFill>
              </a:rPr>
              <a:t>, ISCA’</a:t>
            </a: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25</a:t>
            </a:r>
            <a:r>
              <a:rPr lang="en-GB" sz="2000" i="1" dirty="0">
                <a:solidFill>
                  <a:schemeClr val="bg1">
                    <a:lumMod val="50000"/>
                  </a:schemeClr>
                </a:solidFill>
              </a:rPr>
              <a:t>]</a:t>
            </a:r>
          </a:p>
          <a:p>
            <a:pPr marL="0" indent="0">
              <a:spcAft>
                <a:spcPts val="2000"/>
              </a:spcAft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406824-D380-56D4-5157-10AF7AB40E80}"/>
              </a:ext>
            </a:extLst>
          </p:cNvPr>
          <p:cNvSpPr/>
          <p:nvPr/>
        </p:nvSpPr>
        <p:spPr>
          <a:xfrm>
            <a:off x="0" y="4134327"/>
            <a:ext cx="9144000" cy="67102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108000" rtlCol="0" anchor="ctr"/>
          <a:lstStyle/>
          <a:p>
            <a:pPr lvl="0" algn="ctr">
              <a:lnSpc>
                <a:spcPct val="120000"/>
              </a:lnSpc>
              <a:defRPr/>
            </a:pP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On-controller logic units are </a:t>
            </a:r>
            <a:r>
              <a:rPr lang="en-GB" sz="2200" b="1" kern="0" dirty="0">
                <a:solidFill>
                  <a:srgbClr val="629B3C"/>
                </a:solidFill>
              </a:rPr>
              <a:t>0.7%</a:t>
            </a: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 of the four cores on an SSD controller</a:t>
            </a:r>
            <a:endParaRPr kumimoji="0" lang="en-GB" sz="2200" b="1" u="none" strike="noStrike" kern="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8DF968E-F306-EC87-148B-63943ECC162F}"/>
              </a:ext>
            </a:extLst>
          </p:cNvPr>
          <p:cNvGraphicFramePr>
            <a:graphicFrameLocks noGrp="1"/>
          </p:cNvGraphicFramePr>
          <p:nvPr/>
        </p:nvGraphicFramePr>
        <p:xfrm>
          <a:off x="1589314" y="2514570"/>
          <a:ext cx="6030686" cy="1360744"/>
        </p:xfrm>
        <a:graphic>
          <a:graphicData uri="http://schemas.openxmlformats.org/drawingml/2006/table">
            <a:tbl>
              <a:tblPr/>
              <a:tblGrid>
                <a:gridCol w="2551444">
                  <a:extLst>
                    <a:ext uri="{9D8B030D-6E8A-4147-A177-3AD203B41FA5}">
                      <a16:colId xmlns:a16="http://schemas.microsoft.com/office/drawing/2014/main" val="813704481"/>
                    </a:ext>
                  </a:extLst>
                </a:gridCol>
                <a:gridCol w="1739621">
                  <a:extLst>
                    <a:ext uri="{9D8B030D-6E8A-4147-A177-3AD203B41FA5}">
                      <a16:colId xmlns:a16="http://schemas.microsoft.com/office/drawing/2014/main" val="4215824175"/>
                    </a:ext>
                  </a:extLst>
                </a:gridCol>
                <a:gridCol w="1739621">
                  <a:extLst>
                    <a:ext uri="{9D8B030D-6E8A-4147-A177-3AD203B41FA5}">
                      <a16:colId xmlns:a16="http://schemas.microsoft.com/office/drawing/2014/main" val="2673965685"/>
                    </a:ext>
                  </a:extLst>
                </a:gridCol>
              </a:tblGrid>
              <a:tr h="3401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Logic unit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Area [mm²]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Power [</a:t>
                      </a:r>
                      <a:r>
                        <a:rPr lang="en-GB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mW</a:t>
                      </a:r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558155"/>
                  </a:ext>
                </a:extLst>
              </a:tr>
              <a:tr h="3401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On SSD Controller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57862"/>
                  </a:ext>
                </a:extLst>
              </a:tr>
              <a:tr h="3401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On Die (ECC_LITE)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380705"/>
                  </a:ext>
                </a:extLst>
              </a:tr>
              <a:tr h="3401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On Die (Others)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0.000093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71057"/>
                  </a:ext>
                </a:extLst>
              </a:tr>
            </a:tbl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4EDBEE7-36C9-3D72-F683-44CF36BEE425}"/>
              </a:ext>
            </a:extLst>
          </p:cNvPr>
          <p:cNvSpPr/>
          <p:nvPr/>
        </p:nvSpPr>
        <p:spPr>
          <a:xfrm flipV="1">
            <a:off x="1393371" y="2852056"/>
            <a:ext cx="6389915" cy="3522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061A57F-27D9-EC47-785D-2244DA10AB69}"/>
              </a:ext>
            </a:extLst>
          </p:cNvPr>
          <p:cNvSpPr/>
          <p:nvPr/>
        </p:nvSpPr>
        <p:spPr>
          <a:xfrm flipV="1">
            <a:off x="1409699" y="3204292"/>
            <a:ext cx="6389915" cy="6710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08C3D4-3D9C-5C90-0635-8B36784BB34E}"/>
              </a:ext>
            </a:extLst>
          </p:cNvPr>
          <p:cNvSpPr/>
          <p:nvPr/>
        </p:nvSpPr>
        <p:spPr>
          <a:xfrm>
            <a:off x="0" y="5064361"/>
            <a:ext cx="9144000" cy="1107757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108000" rtlCol="0" anchor="ctr"/>
          <a:lstStyle/>
          <a:p>
            <a:pPr lvl="0" algn="ctr">
              <a:lnSpc>
                <a:spcPct val="120000"/>
              </a:lnSpc>
              <a:defRPr/>
            </a:pP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On-die logic units take only </a:t>
            </a:r>
            <a:r>
              <a:rPr lang="en-GB" sz="2200" b="1" kern="0" dirty="0">
                <a:solidFill>
                  <a:srgbClr val="629B3C"/>
                </a:solidFill>
              </a:rPr>
              <a:t>0.2%</a:t>
            </a: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 of the flash die’s area </a:t>
            </a:r>
            <a:b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</a:b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and fit well within its power budget</a:t>
            </a:r>
            <a:endParaRPr kumimoji="0" lang="en-GB" sz="2200" b="1" u="none" strike="noStrike" kern="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843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2" grpId="1" animBg="1"/>
      <p:bldP spid="13" grpId="0" animBg="1"/>
      <p:bldP spid="1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9E6E5-3607-E4E7-E755-955B081A3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785C0-E2DD-D2CF-E2BE-AC4F82FAC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48906"/>
            <a:ext cx="8798061" cy="545704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</a:pPr>
            <a:r>
              <a:rPr lang="en-CH" dirty="0"/>
              <a:t>GRAINS’s speedups as an accelerator </a:t>
            </a:r>
            <a:r>
              <a:rPr lang="en-CH" b="1" dirty="0">
                <a:solidFill>
                  <a:srgbClr val="1B83C6"/>
                </a:solidFill>
              </a:rPr>
              <a:t>outside the SSD</a:t>
            </a:r>
          </a:p>
          <a:p>
            <a:pPr>
              <a:lnSpc>
                <a:spcPct val="100000"/>
              </a:lnSpc>
              <a:spcBef>
                <a:spcPts val="700"/>
              </a:spcBef>
            </a:pPr>
            <a:r>
              <a:rPr lang="en-CH" dirty="0"/>
              <a:t>Impact of different GRAINS </a:t>
            </a:r>
            <a:r>
              <a:rPr lang="en-CH" b="1" dirty="0">
                <a:solidFill>
                  <a:srgbClr val="FA8607"/>
                </a:solidFill>
              </a:rPr>
              <a:t>optimizations in isolation</a:t>
            </a:r>
          </a:p>
          <a:p>
            <a:pPr lvl="1">
              <a:lnSpc>
                <a:spcPct val="100000"/>
              </a:lnSpc>
              <a:spcBef>
                <a:spcPts val="700"/>
              </a:spcBef>
            </a:pPr>
            <a:r>
              <a:rPr lang="en-CH" dirty="0"/>
              <a:t>Batching</a:t>
            </a:r>
          </a:p>
          <a:p>
            <a:pPr lvl="1">
              <a:lnSpc>
                <a:spcPct val="100000"/>
              </a:lnSpc>
              <a:spcBef>
                <a:spcPts val="700"/>
              </a:spcBef>
            </a:pPr>
            <a:r>
              <a:rPr lang="en-CH" dirty="0"/>
              <a:t>Batching + Scheduling</a:t>
            </a:r>
          </a:p>
          <a:p>
            <a:pPr lvl="1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</a:pPr>
            <a:r>
              <a:rPr lang="en-CH" dirty="0"/>
              <a:t>Batching + Scheduling + SCC</a:t>
            </a: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</a:pPr>
            <a:r>
              <a:rPr lang="en-CH" dirty="0"/>
              <a:t>GRAINS’s speedups with </a:t>
            </a:r>
            <a:r>
              <a:rPr lang="en-CH" b="1" dirty="0">
                <a:solidFill>
                  <a:schemeClr val="accent6"/>
                </a:solidFill>
              </a:rPr>
              <a:t>varying #SSDs</a:t>
            </a: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</a:pPr>
            <a:r>
              <a:rPr lang="en-CH" b="1" dirty="0">
                <a:solidFill>
                  <a:srgbClr val="7A62E7"/>
                </a:solidFill>
              </a:rPr>
              <a:t>Execution time breakdown </a:t>
            </a:r>
            <a:r>
              <a:rPr lang="en-CH" dirty="0"/>
              <a:t>of </a:t>
            </a:r>
            <a:r>
              <a:rPr lang="en-CH"/>
              <a:t>different steps</a:t>
            </a:r>
            <a:endParaRPr lang="en-US" dirty="0"/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</a:pPr>
            <a:r>
              <a:rPr lang="en-US" dirty="0"/>
              <a:t>GRAINS’s integration with state-of-the-art </a:t>
            </a:r>
            <a:r>
              <a:rPr lang="en-US" b="1" dirty="0">
                <a:solidFill>
                  <a:srgbClr val="104862"/>
                </a:solidFill>
              </a:rPr>
              <a:t>graph alignment accelerator</a:t>
            </a:r>
            <a:endParaRPr lang="en-CH" b="1" dirty="0">
              <a:solidFill>
                <a:srgbClr val="104862"/>
              </a:solidFill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r>
              <a:rPr lang="en-CH" dirty="0"/>
              <a:t>GRAINS’s speedup when performing </a:t>
            </a:r>
            <a:r>
              <a:rPr lang="en-GB" b="1" dirty="0">
                <a:solidFill>
                  <a:srgbClr val="E2247C"/>
                </a:solidFill>
              </a:rPr>
              <a:t>Alignment-Free Read Mapping</a:t>
            </a:r>
            <a:r>
              <a:rPr lang="en-CH" b="1" dirty="0">
                <a:solidFill>
                  <a:srgbClr val="E2247C"/>
                </a:solidFill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476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D882A-F09D-EF6D-0F3E-424A52F79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7B298-B347-CBD6-A86A-EA4111708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BF1428-DF50-F043-471F-E711AEF3D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" t="7993" r="3163"/>
          <a:stretch>
            <a:fillRect/>
          </a:stretch>
        </p:blipFill>
        <p:spPr>
          <a:xfrm>
            <a:off x="999022" y="1043366"/>
            <a:ext cx="7145956" cy="2523656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AB1FA6-E8C0-F8F9-54B8-23B91A05E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100" y="3827437"/>
            <a:ext cx="2007799" cy="20077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9F32E6-651E-992C-ED82-EFDADF7F14A4}"/>
              </a:ext>
            </a:extLst>
          </p:cNvPr>
          <p:cNvSpPr txBox="1"/>
          <p:nvPr/>
        </p:nvSpPr>
        <p:spPr>
          <a:xfrm>
            <a:off x="1936630" y="5864818"/>
            <a:ext cx="52707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2400" b="1" dirty="0">
                <a:solidFill>
                  <a:srgbClr val="1658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https://arxiv.org/abs/2606.26468</a:t>
            </a:r>
            <a:r>
              <a:rPr lang="en-CH" sz="2400" b="1" dirty="0">
                <a:solidFill>
                  <a:srgbClr val="1658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7234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8155" y="5381367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1" y="94998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1" y="2057829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1" y="3165675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GRAINS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68" y="4271604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7575386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C94DE21-82D5-4C4E-BC39-45EDE8D73F87}"/>
              </a:ext>
            </a:extLst>
          </p:cNvPr>
          <p:cNvSpPr/>
          <p:nvPr/>
        </p:nvSpPr>
        <p:spPr>
          <a:xfrm>
            <a:off x="148442" y="912624"/>
            <a:ext cx="8864929" cy="782950"/>
          </a:xfrm>
          <a:prstGeom prst="roundRect">
            <a:avLst>
              <a:gd name="adj" fmla="val 4988"/>
            </a:avLst>
          </a:prstGeom>
          <a:solidFill>
            <a:srgbClr val="FFDFD4"/>
          </a:solidFill>
          <a:ln w="28575">
            <a:solidFill>
              <a:srgbClr val="E04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000" dirty="0">
                <a:solidFill>
                  <a:schemeClr val="tx1"/>
                </a:solidFill>
                <a:latin typeface="Corbel" panose="020B0503020204020204" pitchFamily="34" charset="0"/>
              </a:rPr>
              <a:t>Graph-based genome analysis analysis suffers from </a:t>
            </a:r>
          </a:p>
          <a:p>
            <a:pPr algn="ctr"/>
            <a:r>
              <a:rPr lang="en-GB" sz="2000" b="1" dirty="0">
                <a:solidFill>
                  <a:srgbClr val="E04F39"/>
                </a:solidFill>
                <a:latin typeface="Corbel" panose="020B0503020204020204" pitchFamily="34" charset="0"/>
              </a:rPr>
              <a:t>significant storage I/O data movement overhead </a:t>
            </a:r>
            <a:endParaRPr lang="en-CH" sz="2000" b="1" dirty="0">
              <a:solidFill>
                <a:srgbClr val="E04F39"/>
              </a:solidFill>
              <a:latin typeface="Corbel" panose="020B05030202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C10DB8-7933-EA4B-B0DF-A0D12CAAF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Conclusion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72C1486-D476-084C-B327-8D8EAFEA75ED}"/>
              </a:ext>
            </a:extLst>
          </p:cNvPr>
          <p:cNvSpPr/>
          <p:nvPr/>
        </p:nvSpPr>
        <p:spPr>
          <a:xfrm>
            <a:off x="154379" y="1993026"/>
            <a:ext cx="8864929" cy="1107895"/>
          </a:xfrm>
          <a:prstGeom prst="roundRect">
            <a:avLst>
              <a:gd name="adj" fmla="val 5194"/>
            </a:avLst>
          </a:prstGeom>
          <a:solidFill>
            <a:srgbClr val="2E6F6A">
              <a:alpha val="19216"/>
            </a:srgbClr>
          </a:solidFill>
          <a:ln w="28575">
            <a:solidFill>
              <a:srgbClr val="2E6F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The </a:t>
            </a:r>
            <a:r>
              <a:rPr lang="en-GB" sz="2000" i="1" dirty="0">
                <a:solidFill>
                  <a:srgbClr val="2E6F6A"/>
                </a:solidFill>
                <a:latin typeface="Corbel" panose="020B0503020204020204" pitchFamily="34" charset="0"/>
              </a:rPr>
              <a:t>first system </a:t>
            </a: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for </a:t>
            </a:r>
            <a:r>
              <a:rPr lang="en-GB" sz="2000" i="1" dirty="0">
                <a:solidFill>
                  <a:srgbClr val="2E6F6A"/>
                </a:solidFill>
                <a:latin typeface="Corbel" panose="020B0503020204020204" pitchFamily="34" charset="0"/>
              </a:rPr>
              <a:t>large-scale genome graphs analysis </a:t>
            </a: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in storage</a:t>
            </a:r>
            <a:b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Enabled via </a:t>
            </a:r>
            <a:r>
              <a:rPr lang="en-GB" sz="2000" i="1" dirty="0">
                <a:solidFill>
                  <a:srgbClr val="2E6F6A"/>
                </a:solidFill>
                <a:latin typeface="Corbel" panose="020B0503020204020204" pitchFamily="34" charset="0"/>
              </a:rPr>
              <a:t>storage-aware algorithm-architecture co-design</a:t>
            </a: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, </a:t>
            </a:r>
            <a:b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exploiting the </a:t>
            </a:r>
            <a:r>
              <a:rPr lang="en-GB" sz="2000" i="1" dirty="0">
                <a:solidFill>
                  <a:srgbClr val="2E6F6A"/>
                </a:solidFill>
                <a:latin typeface="Corbel" panose="020B0503020204020204" pitchFamily="34" charset="0"/>
              </a:rPr>
              <a:t>properties of large-scale genome graphs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96F23B5-3A2A-4D4F-BCA0-B16CCD94A8C3}"/>
              </a:ext>
            </a:extLst>
          </p:cNvPr>
          <p:cNvSpPr/>
          <p:nvPr/>
        </p:nvSpPr>
        <p:spPr>
          <a:xfrm>
            <a:off x="148441" y="1821036"/>
            <a:ext cx="8877600" cy="356610"/>
          </a:xfrm>
          <a:prstGeom prst="roundRect">
            <a:avLst>
              <a:gd name="adj" fmla="val 0"/>
            </a:avLst>
          </a:prstGeom>
          <a:solidFill>
            <a:srgbClr val="2E6F6A"/>
          </a:solidFill>
          <a:ln>
            <a:solidFill>
              <a:srgbClr val="2E6F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CH" sz="2800" dirty="0">
                <a:solidFill>
                  <a:schemeClr val="bg1"/>
                </a:solidFill>
                <a:latin typeface="Corbel" panose="020B0503020204020204" pitchFamily="34" charset="0"/>
              </a:rPr>
              <a:t>GRAINS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AE32138-EC12-394D-9274-49C06A70807F}"/>
              </a:ext>
            </a:extLst>
          </p:cNvPr>
          <p:cNvSpPr/>
          <p:nvPr/>
        </p:nvSpPr>
        <p:spPr>
          <a:xfrm>
            <a:off x="176340" y="3263822"/>
            <a:ext cx="3912581" cy="1239168"/>
          </a:xfrm>
          <a:prstGeom prst="roundRect">
            <a:avLst>
              <a:gd name="adj" fmla="val 3990"/>
            </a:avLst>
          </a:prstGeom>
          <a:solidFill>
            <a:srgbClr val="E5F3FF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Aft>
                <a:spcPts val="500"/>
              </a:spcAft>
            </a:pPr>
            <a:r>
              <a:rPr lang="en-GB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      Improves performance</a:t>
            </a:r>
            <a:endParaRPr lang="en-GB" sz="24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1"/>
                </a:solidFill>
              </a:rPr>
              <a:t>2.7×–47.8×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rgbClr val="5B9BD5"/>
                </a:solidFill>
                <a:latin typeface="Corbel" panose="020B0503020204020204" pitchFamily="34" charset="0"/>
              </a:rPr>
              <a:t>software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baselines</a:t>
            </a: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1"/>
                </a:solidFill>
              </a:rPr>
              <a:t>1.5×–17.0× 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chemeClr val="accent1"/>
                </a:solidFill>
                <a:latin typeface="Corbel" panose="020B0503020204020204" pitchFamily="34" charset="0"/>
              </a:rPr>
              <a:t>hardware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software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763ECEB-A22E-014C-A217-466BE4DABDA5}"/>
              </a:ext>
            </a:extLst>
          </p:cNvPr>
          <p:cNvSpPr/>
          <p:nvPr/>
        </p:nvSpPr>
        <p:spPr>
          <a:xfrm>
            <a:off x="175955" y="4653928"/>
            <a:ext cx="8837416" cy="614932"/>
          </a:xfrm>
          <a:prstGeom prst="roundRect">
            <a:avLst>
              <a:gd name="adj" fmla="val 5494"/>
            </a:avLst>
          </a:prstGeom>
          <a:solidFill>
            <a:srgbClr val="FFF4D1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pPr algn="ctr">
              <a:spcAft>
                <a:spcPts val="500"/>
              </a:spcAft>
            </a:pP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rbel" panose="020B0503020204020204" pitchFamily="34" charset="0"/>
              </a:rPr>
              <a:t>Improves system cost-effectiveness</a:t>
            </a:r>
            <a:endParaRPr lang="en-GB" sz="1700" b="1" dirty="0">
              <a:solidFill>
                <a:srgbClr val="D6A206"/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EB26C47-B719-384F-B816-5B0AAB5CC635}"/>
              </a:ext>
            </a:extLst>
          </p:cNvPr>
          <p:cNvSpPr/>
          <p:nvPr/>
        </p:nvSpPr>
        <p:spPr>
          <a:xfrm>
            <a:off x="4278702" y="3263822"/>
            <a:ext cx="4734670" cy="1239168"/>
          </a:xfrm>
          <a:prstGeom prst="roundRect">
            <a:avLst>
              <a:gd name="adj" fmla="val 4970"/>
            </a:avLst>
          </a:prstGeom>
          <a:solidFill>
            <a:srgbClr val="EAFAE3"/>
          </a:solidFill>
          <a:ln w="28575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pPr algn="ctr">
              <a:spcAft>
                <a:spcPts val="500"/>
              </a:spcAft>
            </a:pP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    Reduces energy consumption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6"/>
                </a:solidFill>
              </a:rPr>
              <a:t>     4.4×–31.6×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rgbClr val="669C40"/>
                </a:solidFill>
                <a:latin typeface="Corbel" panose="020B0503020204020204" pitchFamily="34" charset="0"/>
              </a:rPr>
              <a:t>software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baseline </a:t>
            </a: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6"/>
                </a:solidFill>
              </a:rPr>
              <a:t>    3.1×–20.7×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chemeClr val="tx1"/>
                </a:solidFill>
                <a:latin typeface="Corbel" panose="020B0503020204020204" pitchFamily="34" charset="0"/>
              </a:rPr>
              <a:t>hardware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baseline</a:t>
            </a:r>
          </a:p>
        </p:txBody>
      </p:sp>
      <p:pic>
        <p:nvPicPr>
          <p:cNvPr id="19" name="Graphic 18" descr="Gauge">
            <a:extLst>
              <a:ext uri="{FF2B5EF4-FFF2-40B4-BE49-F238E27FC236}">
                <a16:creationId xmlns:a16="http://schemas.microsoft.com/office/drawing/2014/main" id="{8F881BD1-6A49-9643-8EE5-8F5AA3EADC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300" y="3186148"/>
            <a:ext cx="579121" cy="579121"/>
          </a:xfrm>
          <a:prstGeom prst="rect">
            <a:avLst/>
          </a:prstGeom>
        </p:spPr>
      </p:pic>
      <p:pic>
        <p:nvPicPr>
          <p:cNvPr id="20" name="Graphic 19" descr="Renewable Energy with solid fill">
            <a:extLst>
              <a:ext uri="{FF2B5EF4-FFF2-40B4-BE49-F238E27FC236}">
                <a16:creationId xmlns:a16="http://schemas.microsoft.com/office/drawing/2014/main" id="{66080CC6-1D8D-DB4C-9DDF-DAF6FBDD11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78702" y="3263821"/>
            <a:ext cx="648615" cy="64861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EA89095-CE33-6A44-80E9-C2A2BF08D8DE}"/>
              </a:ext>
            </a:extLst>
          </p:cNvPr>
          <p:cNvGrpSpPr/>
          <p:nvPr/>
        </p:nvGrpSpPr>
        <p:grpSpPr>
          <a:xfrm>
            <a:off x="1856777" y="4743497"/>
            <a:ext cx="432000" cy="432000"/>
            <a:chOff x="1096939" y="4159253"/>
            <a:chExt cx="762855" cy="762855"/>
          </a:xfrm>
          <a:solidFill>
            <a:schemeClr val="accent4">
              <a:lumMod val="75000"/>
            </a:schemeClr>
          </a:solidFill>
        </p:grpSpPr>
        <p:pic>
          <p:nvPicPr>
            <p:cNvPr id="26" name="Graphic 25" descr="Dollar with solid fill">
              <a:extLst>
                <a:ext uri="{FF2B5EF4-FFF2-40B4-BE49-F238E27FC236}">
                  <a16:creationId xmlns:a16="http://schemas.microsoft.com/office/drawing/2014/main" id="{2615DD31-2CC1-AB45-BB95-7DF97C59769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19817" y="4180100"/>
              <a:ext cx="721163" cy="721163"/>
            </a:xfrm>
            <a:prstGeom prst="rect">
              <a:avLst/>
            </a:prstGeom>
          </p:spPr>
        </p:pic>
        <p:sp>
          <p:nvSpPr>
            <p:cNvPr id="27" name="&quot;No&quot; Symbol 26">
              <a:extLst>
                <a:ext uri="{FF2B5EF4-FFF2-40B4-BE49-F238E27FC236}">
                  <a16:creationId xmlns:a16="http://schemas.microsoft.com/office/drawing/2014/main" id="{6C48692D-F882-1E4C-A854-665364F6488D}"/>
                </a:ext>
              </a:extLst>
            </p:cNvPr>
            <p:cNvSpPr/>
            <p:nvPr/>
          </p:nvSpPr>
          <p:spPr>
            <a:xfrm>
              <a:off x="1096939" y="4159253"/>
              <a:ext cx="762855" cy="762855"/>
            </a:xfrm>
            <a:prstGeom prst="noSmoking">
              <a:avLst>
                <a:gd name="adj" fmla="val 8744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C49C5C7-403A-D35D-67FB-8B9BE3BDA3E1}"/>
              </a:ext>
            </a:extLst>
          </p:cNvPr>
          <p:cNvSpPr/>
          <p:nvPr/>
        </p:nvSpPr>
        <p:spPr>
          <a:xfrm>
            <a:off x="175955" y="5412401"/>
            <a:ext cx="8837416" cy="935856"/>
          </a:xfrm>
          <a:prstGeom prst="roundRect">
            <a:avLst>
              <a:gd name="adj" fmla="val 5494"/>
            </a:avLst>
          </a:prstGeom>
          <a:solidFill>
            <a:srgbClr val="D5D8FB"/>
          </a:solidFill>
          <a:ln w="28575">
            <a:solidFill>
              <a:srgbClr val="7A62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pPr algn="ctr"/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Makes graph-based genome analysis </a:t>
            </a:r>
            <a:b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i="1" dirty="0">
                <a:solidFill>
                  <a:srgbClr val="7A62E7"/>
                </a:solidFill>
                <a:latin typeface="Corbel" panose="020B0503020204020204" pitchFamily="34" charset="0"/>
              </a:rPr>
              <a:t>more accessible </a:t>
            </a: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for </a:t>
            </a:r>
            <a:r>
              <a:rPr lang="en-GB" sz="2400" b="1" i="1" dirty="0">
                <a:solidFill>
                  <a:srgbClr val="7A62E7"/>
                </a:solidFill>
                <a:latin typeface="Corbel" panose="020B0503020204020204" pitchFamily="34" charset="0"/>
              </a:rPr>
              <a:t>wider adoption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164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 animBg="1"/>
      <p:bldP spid="12" grpId="0" animBg="1"/>
      <p:bldP spid="13" grpId="0" animBg="1"/>
      <p:bldP spid="15" grpId="0" animBg="1"/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D1419-2D6E-D1DB-190F-72E03E875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F02417B-393F-5C09-B381-84A7C1C27496}"/>
              </a:ext>
            </a:extLst>
          </p:cNvPr>
          <p:cNvSpPr/>
          <p:nvPr/>
        </p:nvSpPr>
        <p:spPr>
          <a:xfrm>
            <a:off x="0" y="0"/>
            <a:ext cx="9144000" cy="3392957"/>
          </a:xfrm>
          <a:prstGeom prst="rect">
            <a:avLst/>
          </a:prstGeom>
          <a:gradFill>
            <a:gsLst>
              <a:gs pos="0">
                <a:schemeClr val="bg1"/>
              </a:gs>
              <a:gs pos="80000">
                <a:srgbClr val="FBEDD4"/>
              </a:gs>
              <a:gs pos="55000">
                <a:schemeClr val="bg1"/>
              </a:gs>
              <a:gs pos="62000">
                <a:srgbClr val="FAF8F4"/>
              </a:gs>
              <a:gs pos="100000">
                <a:srgbClr val="F2E6C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CE6692-AE83-ACCE-F404-576DC9DB00C9}"/>
              </a:ext>
            </a:extLst>
          </p:cNvPr>
          <p:cNvSpPr txBox="1">
            <a:spLocks/>
          </p:cNvSpPr>
          <p:nvPr/>
        </p:nvSpPr>
        <p:spPr>
          <a:xfrm>
            <a:off x="0" y="451114"/>
            <a:ext cx="9144000" cy="2514507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GRAINS: 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Enabling High-Performance and Low-Cost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Graph-Based Genome Analysis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via Storage-Aware Algorithm-Architecture Co-Design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A694B7F-0F3F-E8AC-DB72-A31AFC8571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3776" y="5334523"/>
            <a:ext cx="2716448" cy="5225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6A00C3-F4CB-A33F-62DA-11BB560267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20" t="33599" r="12247" b="30996"/>
          <a:stretch/>
        </p:blipFill>
        <p:spPr>
          <a:xfrm>
            <a:off x="283277" y="6083494"/>
            <a:ext cx="2417550" cy="415925"/>
          </a:xfrm>
          <a:prstGeom prst="rect">
            <a:avLst/>
          </a:prstGeom>
        </p:spPr>
      </p:pic>
      <p:sp>
        <p:nvSpPr>
          <p:cNvPr id="12" name="Google Shape;44;p1">
            <a:extLst>
              <a:ext uri="{FF2B5EF4-FFF2-40B4-BE49-F238E27FC236}">
                <a16:creationId xmlns:a16="http://schemas.microsoft.com/office/drawing/2014/main" id="{CE318119-BA91-4F97-FCE8-4180B78BDAB6}"/>
              </a:ext>
            </a:extLst>
          </p:cNvPr>
          <p:cNvSpPr txBox="1"/>
          <p:nvPr/>
        </p:nvSpPr>
        <p:spPr>
          <a:xfrm>
            <a:off x="-22032" y="3465043"/>
            <a:ext cx="9144000" cy="41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600" dirty="0">
              <a:latin typeface="Corbel" panose="020B050302020402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A856D16-343D-F49F-D487-1D48E15BB7F2}"/>
              </a:ext>
            </a:extLst>
          </p:cNvPr>
          <p:cNvSpPr txBox="1">
            <a:spLocks/>
          </p:cNvSpPr>
          <p:nvPr/>
        </p:nvSpPr>
        <p:spPr>
          <a:xfrm>
            <a:off x="-1" y="4592178"/>
            <a:ext cx="9144000" cy="4159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Mohammad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Sadrosadati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Jisung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Park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Onur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Mutlu</a:t>
            </a:r>
            <a:endParaRPr lang="en-US" sz="20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BAB2E81-18FB-6CD8-8F38-2E376ED971A7}"/>
              </a:ext>
            </a:extLst>
          </p:cNvPr>
          <p:cNvSpPr txBox="1">
            <a:spLocks/>
          </p:cNvSpPr>
          <p:nvPr/>
        </p:nvSpPr>
        <p:spPr>
          <a:xfrm>
            <a:off x="0" y="3650314"/>
            <a:ext cx="9144000" cy="43420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Nika Mansouri </a:t>
            </a:r>
            <a:r>
              <a:rPr lang="en-US" sz="2000" dirty="0" err="1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Ghiasi</a:t>
            </a:r>
            <a:r>
              <a:rPr lang="en-US" sz="1600" dirty="0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sym typeface="Quattrocento Sans"/>
              </a:rPr>
              <a:t>    </a:t>
            </a:r>
            <a:r>
              <a:rPr lang="en-US" sz="2000" dirty="0">
                <a:latin typeface="Corbel" panose="020B0503020204020204" pitchFamily="34" charset="0"/>
                <a:cs typeface="Cambria"/>
              </a:rPr>
              <a:t>Harun Mustafa    Talu </a:t>
            </a:r>
            <a:r>
              <a:rPr lang="en-US" sz="2000" dirty="0" err="1">
                <a:latin typeface="Corbel" panose="020B0503020204020204" pitchFamily="34" charset="0"/>
                <a:cs typeface="Cambria"/>
              </a:rPr>
              <a:t>Güloglu</a:t>
            </a:r>
            <a:r>
              <a:rPr lang="en-US" sz="2000" dirty="0">
                <a:latin typeface="Corbel" panose="020B0503020204020204" pitchFamily="34" charset="0"/>
                <a:cs typeface="Cambria"/>
              </a:rPr>
              <a:t>    </a:t>
            </a:r>
            <a:r>
              <a:rPr lang="en-GB" sz="2000" b="1" u="sng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Rakesh Nadig</a:t>
            </a:r>
            <a:endParaRPr lang="en-US" sz="20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D2D6A881-3E2C-87A9-7F8D-712230DF427F}"/>
              </a:ext>
            </a:extLst>
          </p:cNvPr>
          <p:cNvSpPr txBox="1">
            <a:spLocks/>
          </p:cNvSpPr>
          <p:nvPr/>
        </p:nvSpPr>
        <p:spPr>
          <a:xfrm>
            <a:off x="0" y="4109588"/>
            <a:ext cx="9144000" cy="434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Konstantina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Koliogeorgi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Susana Rebolledo Ruiz    Marc Rautmann    Furkan Eris</a:t>
            </a:r>
            <a:endParaRPr lang="en-US" sz="2000" dirty="0">
              <a:latin typeface="Corbel" panose="020B0503020204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C7AD7F7-012C-ACFD-A379-4A6977D1FF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308" y="6207755"/>
            <a:ext cx="2338415" cy="1991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9F4EF2-3E88-7080-B777-AF1CF2AD8C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85" b="36752"/>
          <a:stretch>
            <a:fillRect/>
          </a:stretch>
        </p:blipFill>
        <p:spPr>
          <a:xfrm>
            <a:off x="3309083" y="6046023"/>
            <a:ext cx="2525833" cy="52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40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842AE34-F9C8-9EDA-9EE6-F9C02390E206}"/>
              </a:ext>
            </a:extLst>
          </p:cNvPr>
          <p:cNvSpPr/>
          <p:nvPr/>
        </p:nvSpPr>
        <p:spPr>
          <a:xfrm>
            <a:off x="262066" y="1231370"/>
            <a:ext cx="2354132" cy="2286529"/>
          </a:xfrm>
          <a:prstGeom prst="roundRect">
            <a:avLst>
              <a:gd name="adj" fmla="val 10183"/>
            </a:avLst>
          </a:prstGeom>
          <a:solidFill>
            <a:schemeClr val="accent3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</a:rPr>
              <a:t>Read Set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56391149-6CDB-1C8C-AFBD-88783D10ECCB}"/>
              </a:ext>
            </a:extLst>
          </p:cNvPr>
          <p:cNvSpPr/>
          <p:nvPr/>
        </p:nvSpPr>
        <p:spPr>
          <a:xfrm>
            <a:off x="4698997" y="2704570"/>
            <a:ext cx="4343401" cy="2286529"/>
          </a:xfrm>
          <a:prstGeom prst="roundRect">
            <a:avLst>
              <a:gd name="adj" fmla="val 10183"/>
            </a:avLst>
          </a:prstGeom>
          <a:solidFill>
            <a:schemeClr val="bg2">
              <a:lumMod val="90000"/>
              <a:alpha val="34118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7AF583CF-223F-7B68-3EA8-45294F19E62D}"/>
              </a:ext>
            </a:extLst>
          </p:cNvPr>
          <p:cNvSpPr/>
          <p:nvPr/>
        </p:nvSpPr>
        <p:spPr>
          <a:xfrm>
            <a:off x="4698998" y="990240"/>
            <a:ext cx="4343401" cy="986198"/>
          </a:xfrm>
          <a:prstGeom prst="roundRect">
            <a:avLst>
              <a:gd name="adj" fmla="val 10183"/>
            </a:avLst>
          </a:prstGeom>
          <a:solidFill>
            <a:schemeClr val="bg2">
              <a:lumMod val="90000"/>
              <a:alpha val="34118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1C5C99-E6FF-1F7B-1004-3E536251C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Genome Analysis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0D64D5-2350-9F29-67FA-7D93EF70532D}"/>
              </a:ext>
            </a:extLst>
          </p:cNvPr>
          <p:cNvSpPr/>
          <p:nvPr/>
        </p:nvSpPr>
        <p:spPr>
          <a:xfrm>
            <a:off x="595622" y="1878738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8CBBA7-2F8B-3FE1-ADD1-ECA4E038A850}"/>
              </a:ext>
            </a:extLst>
          </p:cNvPr>
          <p:cNvSpPr/>
          <p:nvPr/>
        </p:nvSpPr>
        <p:spPr>
          <a:xfrm>
            <a:off x="595623" y="2284732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E4DC69-14E1-1551-246D-F4B8A00CC95E}"/>
              </a:ext>
            </a:extLst>
          </p:cNvPr>
          <p:cNvSpPr/>
          <p:nvPr/>
        </p:nvSpPr>
        <p:spPr>
          <a:xfrm>
            <a:off x="595622" y="3096719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9C2947-850C-5092-0084-3F91E8EE09F4}"/>
              </a:ext>
            </a:extLst>
          </p:cNvPr>
          <p:cNvSpPr/>
          <p:nvPr/>
        </p:nvSpPr>
        <p:spPr>
          <a:xfrm>
            <a:off x="595623" y="269072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972266C-B2DC-CE4B-2C15-4BB3B8827A89}"/>
              </a:ext>
            </a:extLst>
          </p:cNvPr>
          <p:cNvCxnSpPr>
            <a:cxnSpLocks/>
          </p:cNvCxnSpPr>
          <p:nvPr/>
        </p:nvCxnSpPr>
        <p:spPr>
          <a:xfrm flipV="1">
            <a:off x="2667000" y="1410507"/>
            <a:ext cx="2032000" cy="1053671"/>
          </a:xfrm>
          <a:prstGeom prst="straightConnector1">
            <a:avLst/>
          </a:prstGeom>
          <a:ln w="31750">
            <a:solidFill>
              <a:schemeClr val="tx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Woman">
            <a:extLst>
              <a:ext uri="{FF2B5EF4-FFF2-40B4-BE49-F238E27FC236}">
                <a16:creationId xmlns:a16="http://schemas.microsoft.com/office/drawing/2014/main" id="{9B2B6761-3A19-A874-FEEA-9BC0D3919A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83289" y="1102016"/>
            <a:ext cx="628808" cy="628808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EF053A7-BDAA-FA77-AE50-9B316DA555BA}"/>
              </a:ext>
            </a:extLst>
          </p:cNvPr>
          <p:cNvCxnSpPr>
            <a:cxnSpLocks/>
          </p:cNvCxnSpPr>
          <p:nvPr/>
        </p:nvCxnSpPr>
        <p:spPr>
          <a:xfrm>
            <a:off x="2667000" y="2575191"/>
            <a:ext cx="2032000" cy="1281435"/>
          </a:xfrm>
          <a:prstGeom prst="straightConnector1">
            <a:avLst/>
          </a:prstGeom>
          <a:ln w="31750">
            <a:solidFill>
              <a:schemeClr val="tx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574A152-EB03-3327-F01F-1474C8E597C8}"/>
              </a:ext>
            </a:extLst>
          </p:cNvPr>
          <p:cNvSpPr txBox="1"/>
          <p:nvPr/>
        </p:nvSpPr>
        <p:spPr>
          <a:xfrm>
            <a:off x="6045201" y="1201563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Reference Genome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03E619-820D-9140-3B3B-DABC971D41DB}"/>
              </a:ext>
            </a:extLst>
          </p:cNvPr>
          <p:cNvSpPr txBox="1"/>
          <p:nvPr/>
        </p:nvSpPr>
        <p:spPr>
          <a:xfrm>
            <a:off x="4864101" y="2843776"/>
            <a:ext cx="4229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Large-Scale Databases </a:t>
            </a:r>
            <a:br>
              <a:rPr lang="en-GB" sz="2000" b="1" dirty="0"/>
            </a:br>
            <a:r>
              <a:rPr lang="en-GB" sz="2000" i="1" dirty="0"/>
              <a:t>(e.g., containing reference genomes </a:t>
            </a:r>
          </a:p>
          <a:p>
            <a:pPr algn="ctr"/>
            <a:r>
              <a:rPr lang="en-GB" sz="2000" i="1" dirty="0"/>
              <a:t>from many species </a:t>
            </a:r>
          </a:p>
          <a:p>
            <a:pPr algn="ctr"/>
            <a:r>
              <a:rPr lang="en-GB" sz="2000" i="1" dirty="0"/>
              <a:t>or previously sequenced samples)</a:t>
            </a:r>
            <a:endParaRPr lang="en-CH" sz="2000" i="1" dirty="0"/>
          </a:p>
        </p:txBody>
      </p:sp>
      <p:pic>
        <p:nvPicPr>
          <p:cNvPr id="28" name="Graphic 27" descr="Woman">
            <a:extLst>
              <a:ext uri="{FF2B5EF4-FFF2-40B4-BE49-F238E27FC236}">
                <a16:creationId xmlns:a16="http://schemas.microsoft.com/office/drawing/2014/main" id="{2C186B4A-6EA5-4881-4755-A508918C46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8885" y="4202283"/>
            <a:ext cx="628808" cy="628808"/>
          </a:xfrm>
          <a:prstGeom prst="rect">
            <a:avLst/>
          </a:prstGeom>
        </p:spPr>
      </p:pic>
      <p:pic>
        <p:nvPicPr>
          <p:cNvPr id="29" name="Graphic 28" descr="Man">
            <a:extLst>
              <a:ext uri="{FF2B5EF4-FFF2-40B4-BE49-F238E27FC236}">
                <a16:creationId xmlns:a16="http://schemas.microsoft.com/office/drawing/2014/main" id="{0DFA82A3-07D2-EEE3-B097-9757D49E00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70699" y="4226700"/>
            <a:ext cx="604391" cy="60439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C0BE6EB-061A-A3E2-CB30-6BB85DFE323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27246" y="4270721"/>
            <a:ext cx="560370" cy="56037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F887DEA-8C98-7DAD-14E3-236C1AE2D1B4}"/>
              </a:ext>
            </a:extLst>
          </p:cNvPr>
          <p:cNvSpPr txBox="1"/>
          <p:nvPr/>
        </p:nvSpPr>
        <p:spPr>
          <a:xfrm>
            <a:off x="190497" y="5276365"/>
            <a:ext cx="9017000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Wingdings" pitchFamily="2" charset="2"/>
              <a:buChar char="q"/>
            </a:pPr>
            <a:r>
              <a:rPr lang="en-GB" sz="2400" b="1" i="1" dirty="0">
                <a:solidFill>
                  <a:srgbClr val="1658FF"/>
                </a:solidFill>
                <a:latin typeface="Corbel" panose="020B0503020204020204" pitchFamily="34" charset="0"/>
              </a:rPr>
              <a:t>Determine species or genomic features </a:t>
            </a:r>
            <a:r>
              <a:rPr lang="en-GB" sz="2400" i="1" dirty="0">
                <a:latin typeface="Corbel" panose="020B0503020204020204" pitchFamily="34" charset="0"/>
              </a:rPr>
              <a:t>present</a:t>
            </a:r>
            <a:r>
              <a:rPr lang="en-GB" sz="2400" i="1" dirty="0">
                <a:solidFill>
                  <a:srgbClr val="1658FF"/>
                </a:solidFill>
                <a:latin typeface="Corbel" panose="020B0503020204020204" pitchFamily="34" charset="0"/>
              </a:rPr>
              <a:t> </a:t>
            </a:r>
            <a:r>
              <a:rPr lang="en-GB" sz="2400" i="1" dirty="0">
                <a:latin typeface="Corbel" panose="020B0503020204020204" pitchFamily="34" charset="0"/>
              </a:rPr>
              <a:t>in the sample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GB" sz="2400" b="1" i="1" dirty="0">
                <a:solidFill>
                  <a:srgbClr val="1658FF"/>
                </a:solidFill>
                <a:latin typeface="Corbel" panose="020B0503020204020204" pitchFamily="34" charset="0"/>
              </a:rPr>
              <a:t>Find differences </a:t>
            </a:r>
            <a:r>
              <a:rPr lang="en-GB" sz="2400" i="1" dirty="0">
                <a:latin typeface="Corbel" panose="020B0503020204020204" pitchFamily="34" charset="0"/>
              </a:rPr>
              <a:t>from genomes in the reference genome or database</a:t>
            </a:r>
            <a:endParaRPr lang="en-CH" sz="2400" i="1" dirty="0">
              <a:latin typeface="Corbel" panose="020B05030202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933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2" grpId="0" animBg="1"/>
      <p:bldP spid="31" grpId="0" animBg="1"/>
      <p:bldP spid="5" grpId="0" animBg="1"/>
      <p:bldP spid="6" grpId="0" animBg="1"/>
      <p:bldP spid="7" grpId="0" animBg="1"/>
      <p:bldP spid="8" grpId="0" animBg="1"/>
      <p:bldP spid="23" grpId="0"/>
      <p:bldP spid="25" grpId="0"/>
      <p:bldP spid="34" grpId="0" build="p" bldLvl="2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6933C-67B3-81CB-F51C-BA19DF102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A642A3-48E3-2DAC-C55D-29FA11A62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6775"/>
            <a:ext cx="9144000" cy="5641145"/>
          </a:xfrm>
        </p:spPr>
        <p:txBody>
          <a:bodyPr/>
          <a:lstStyle/>
          <a:p>
            <a:pPr algn="ctr"/>
            <a:r>
              <a:rPr lang="en-CH" dirty="0"/>
              <a:t>Backup Slides</a:t>
            </a:r>
          </a:p>
        </p:txBody>
      </p:sp>
    </p:spTree>
    <p:extLst>
      <p:ext uri="{BB962C8B-B14F-4D97-AF65-F5344CB8AC3E}">
        <p14:creationId xmlns:p14="http://schemas.microsoft.com/office/powerpoint/2010/main" val="21946589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730CF-D163-4A2C-753B-1B4EA9C16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Unique Characteristics of Genome Graphs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2934A-8615-EE4D-A817-57A58F055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0752"/>
            <a:ext cx="8798061" cy="5518851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CH" sz="2400" b="1" dirty="0">
                <a:solidFill>
                  <a:srgbClr val="1658FF"/>
                </a:solidFill>
              </a:rPr>
              <a:t>Different Node and Edge Encodings</a:t>
            </a:r>
          </a:p>
          <a:p>
            <a:pPr lvl="1">
              <a:lnSpc>
                <a:spcPct val="85000"/>
              </a:lnSpc>
            </a:pPr>
            <a:r>
              <a:rPr lang="en-GB" sz="2000" dirty="0"/>
              <a:t>Traditional graphs must explicitly store O(N) to O(N²) edges</a:t>
            </a:r>
          </a:p>
          <a:p>
            <a:pPr lvl="1">
              <a:lnSpc>
                <a:spcPct val="85000"/>
              </a:lnSpc>
            </a:pPr>
            <a:r>
              <a:rPr lang="en-GB" sz="2000" dirty="0"/>
              <a:t>DBGs store only nodes or edges and the other is derived implicitly</a:t>
            </a:r>
          </a:p>
          <a:p>
            <a:pPr lvl="1">
              <a:lnSpc>
                <a:spcPct val="85000"/>
              </a:lnSpc>
            </a:pPr>
            <a:r>
              <a:rPr lang="en-GB" sz="2000" dirty="0"/>
              <a:t>Enabled by the inherent overlap structure of encoded sequences</a:t>
            </a:r>
          </a:p>
          <a:p>
            <a:pPr>
              <a:lnSpc>
                <a:spcPct val="85000"/>
              </a:lnSpc>
            </a:pPr>
            <a:endParaRPr lang="en-GB" sz="2400" dirty="0"/>
          </a:p>
          <a:p>
            <a:pPr>
              <a:lnSpc>
                <a:spcPct val="85000"/>
              </a:lnSpc>
            </a:pPr>
            <a:r>
              <a:rPr lang="en-CH" sz="2400" b="1" dirty="0">
                <a:solidFill>
                  <a:srgbClr val="1658FF"/>
                </a:solidFill>
              </a:rPr>
              <a:t>Different Structural Characteristics</a:t>
            </a:r>
          </a:p>
          <a:p>
            <a:pPr lvl="1">
              <a:lnSpc>
                <a:spcPct val="85000"/>
              </a:lnSpc>
            </a:pPr>
            <a:r>
              <a:rPr lang="en-GB" sz="2000" dirty="0"/>
              <a:t>In/out-degrees capped at 4 (A, C, G, T), regardless of graph size</a:t>
            </a:r>
          </a:p>
          <a:p>
            <a:pPr lvl="1">
              <a:lnSpc>
                <a:spcPct val="85000"/>
              </a:lnSpc>
            </a:pPr>
            <a:r>
              <a:rPr lang="en-GB" sz="2000" dirty="0"/>
              <a:t>Power-law hub optimizations from conventional graphs are inapplicable</a:t>
            </a:r>
          </a:p>
          <a:p>
            <a:pPr lvl="1">
              <a:lnSpc>
                <a:spcPct val="85000"/>
              </a:lnSpc>
            </a:pPr>
            <a:r>
              <a:rPr lang="en-GB" sz="2000" dirty="0"/>
              <a:t>Necessitates fundamentally different optimization approaches</a:t>
            </a:r>
          </a:p>
          <a:p>
            <a:pPr>
              <a:lnSpc>
                <a:spcPct val="85000"/>
              </a:lnSpc>
            </a:pPr>
            <a:endParaRPr lang="en-GB" sz="2400" dirty="0"/>
          </a:p>
          <a:p>
            <a:pPr>
              <a:lnSpc>
                <a:spcPct val="85000"/>
              </a:lnSpc>
            </a:pPr>
            <a:r>
              <a:rPr lang="en-GB" sz="2400" b="1" dirty="0">
                <a:solidFill>
                  <a:srgbClr val="1658FF"/>
                </a:solidFill>
              </a:rPr>
              <a:t>Different Access Pattern Optimizations</a:t>
            </a:r>
          </a:p>
          <a:p>
            <a:pPr lvl="1">
              <a:lnSpc>
                <a:spcPct val="85000"/>
              </a:lnSpc>
            </a:pPr>
            <a:r>
              <a:rPr lang="en-GB" sz="2000" dirty="0"/>
              <a:t>Compressed data structures enforce node orderings </a:t>
            </a:r>
            <a:r>
              <a:rPr lang="en-GB" sz="2000" dirty="0">
                <a:sym typeface="Wingdings" pitchFamily="2" charset="2"/>
              </a:rPr>
              <a:t></a:t>
            </a:r>
            <a:r>
              <a:rPr lang="en-GB" sz="2000" dirty="0"/>
              <a:t> no reordering possible</a:t>
            </a:r>
          </a:p>
          <a:p>
            <a:pPr lvl="1">
              <a:lnSpc>
                <a:spcPct val="85000"/>
              </a:lnSpc>
            </a:pPr>
            <a:r>
              <a:rPr lang="en-GB" sz="2000" dirty="0"/>
              <a:t>Structural coupling between queries and graph enables unique locality optimizations</a:t>
            </a:r>
          </a:p>
          <a:p>
            <a:pPr lvl="1">
              <a:lnSpc>
                <a:spcPct val="85000"/>
              </a:lnSpc>
            </a:pPr>
            <a:r>
              <a:rPr lang="en-GB" sz="2000" dirty="0"/>
              <a:t>Query reads sharing k-mer substrings map to nearby index regions</a:t>
            </a:r>
          </a:p>
          <a:p>
            <a:pPr lvl="1">
              <a:lnSpc>
                <a:spcPct val="85000"/>
              </a:lnSpc>
            </a:pPr>
            <a:endParaRPr lang="en-GB" sz="2000" dirty="0"/>
          </a:p>
          <a:p>
            <a:pPr lvl="1">
              <a:lnSpc>
                <a:spcPct val="85000"/>
              </a:lnSpc>
            </a:pPr>
            <a:endParaRPr lang="en-GB" sz="2000" dirty="0"/>
          </a:p>
          <a:p>
            <a:pPr lvl="1">
              <a:lnSpc>
                <a:spcPct val="85000"/>
              </a:lnSpc>
            </a:pPr>
            <a:endParaRPr lang="en-GB" sz="2000" dirty="0"/>
          </a:p>
          <a:p>
            <a:pPr>
              <a:lnSpc>
                <a:spcPct val="85000"/>
              </a:lnSpc>
            </a:pPr>
            <a:endParaRPr lang="en-CH" sz="2400" dirty="0"/>
          </a:p>
        </p:txBody>
      </p:sp>
    </p:spTree>
    <p:extLst>
      <p:ext uri="{BB962C8B-B14F-4D97-AF65-F5344CB8AC3E}">
        <p14:creationId xmlns:p14="http://schemas.microsoft.com/office/powerpoint/2010/main" val="29192048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3D49E-A1E5-83A7-5996-70A00C40E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Benefits Outside the SSD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0618B-5963-9DC8-E960-24E381157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69" y="834305"/>
            <a:ext cx="8798061" cy="550520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GB" sz="2400" b="1" dirty="0"/>
              <a:t>Key benefits of storage-centric designs outside storage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GB" sz="2000" dirty="0"/>
              <a:t>Alleviating the burden of moving and analyzing low-reuse data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GB" sz="2000" dirty="0"/>
              <a:t>More storage-friendly execution pipelines: Efficient access patterns, and fewer random accesses</a:t>
            </a:r>
          </a:p>
          <a:p>
            <a:pPr lvl="2">
              <a:lnSpc>
                <a:spcPct val="100000"/>
              </a:lnSpc>
              <a:spcAft>
                <a:spcPts val="400"/>
              </a:spcAft>
            </a:pPr>
            <a:r>
              <a:rPr lang="en-GB" sz="2000" dirty="0"/>
              <a:t>Efficient use of the available I/O bandwidth</a:t>
            </a:r>
          </a:p>
          <a:p>
            <a:pPr lvl="2">
              <a:lnSpc>
                <a:spcPct val="100000"/>
              </a:lnSpc>
              <a:spcAft>
                <a:spcPts val="400"/>
              </a:spcAft>
            </a:pPr>
            <a:r>
              <a:rPr lang="en-GB" sz="2000" dirty="0"/>
              <a:t>Less reliance on large DRAM capacity</a:t>
            </a:r>
            <a:br>
              <a:rPr lang="en-GB" sz="2000" dirty="0"/>
            </a:br>
            <a:endParaRPr lang="en-GB" sz="2000" dirty="0"/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GB" sz="2400" b="1" dirty="0"/>
              <a:t>However, there are more benefits from analysis inside the storage 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GB" sz="2000" dirty="0"/>
              <a:t>Higher IFP/ISP bandwidth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GB" sz="2000" dirty="0"/>
              <a:t>Avoid moving low-reuse data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GB" sz="2000" dirty="0"/>
              <a:t>Does not rely on wider external interfaces</a:t>
            </a:r>
          </a:p>
          <a:p>
            <a:pPr marL="0" indent="0">
              <a:lnSpc>
                <a:spcPct val="100000"/>
              </a:lnSpc>
              <a:spcAft>
                <a:spcPts val="400"/>
              </a:spcAft>
              <a:buNone/>
            </a:pPr>
            <a:endParaRPr lang="en-CH" sz="2400" dirty="0"/>
          </a:p>
        </p:txBody>
      </p:sp>
    </p:spTree>
    <p:extLst>
      <p:ext uri="{BB962C8B-B14F-4D97-AF65-F5344CB8AC3E}">
        <p14:creationId xmlns:p14="http://schemas.microsoft.com/office/powerpoint/2010/main" val="39792393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28CCB-EBB1-95EB-9B7A-B8424B8A2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Benefits Outside the SSD (II)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40D4D17-5E69-D6BB-D0DB-1131410FF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30" y="2352431"/>
            <a:ext cx="8013140" cy="215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652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6BEB-AEEA-C968-B4AD-47C255B83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4147866-8F93-2944-E92D-E627306BA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0637"/>
            <a:ext cx="8798061" cy="921014"/>
          </a:xfrm>
        </p:spPr>
        <p:txBody>
          <a:bodyPr/>
          <a:lstStyle/>
          <a:p>
            <a:r>
              <a:rPr lang="en-GB" sz="2400" dirty="0"/>
              <a:t>Case study of the performance of </a:t>
            </a:r>
            <a:r>
              <a:rPr lang="en-CH" sz="2400" dirty="0"/>
              <a:t>genome graph analysis tools</a:t>
            </a:r>
          </a:p>
          <a:p>
            <a:r>
              <a:rPr lang="en-CH" sz="2400" dirty="0"/>
              <a:t>With various state-of-the-art SSD configurations and data sizes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3A3748C-0D9B-4CB0-235C-979906611AA0}"/>
              </a:ext>
            </a:extLst>
          </p:cNvPr>
          <p:cNvGraphicFramePr>
            <a:graphicFrameLocks/>
          </p:cNvGraphicFramePr>
          <p:nvPr/>
        </p:nvGraphicFramePr>
        <p:xfrm>
          <a:off x="1287443" y="1587062"/>
          <a:ext cx="6569113" cy="1841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37CE95B-E58B-7F63-D5C4-071944C139F4}"/>
              </a:ext>
            </a:extLst>
          </p:cNvPr>
          <p:cNvGraphicFramePr>
            <a:graphicFrameLocks/>
          </p:cNvGraphicFramePr>
          <p:nvPr/>
        </p:nvGraphicFramePr>
        <p:xfrm>
          <a:off x="4637106" y="1836151"/>
          <a:ext cx="3309171" cy="1597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D801D07-BD8E-B936-1892-ABBCE5FF3B30}"/>
              </a:ext>
            </a:extLst>
          </p:cNvPr>
          <p:cNvSpPr txBox="1"/>
          <p:nvPr/>
        </p:nvSpPr>
        <p:spPr>
          <a:xfrm>
            <a:off x="1769055" y="3300826"/>
            <a:ext cx="2778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#Query Reads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5165CE-79FE-A991-A52B-A6AD062A470A}"/>
              </a:ext>
            </a:extLst>
          </p:cNvPr>
          <p:cNvSpPr txBox="1"/>
          <p:nvPr/>
        </p:nvSpPr>
        <p:spPr>
          <a:xfrm>
            <a:off x="5028996" y="3300826"/>
            <a:ext cx="2778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#Query Reads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076308-A791-070E-DD65-4742615F038E}"/>
              </a:ext>
            </a:extLst>
          </p:cNvPr>
          <p:cNvSpPr txBox="1"/>
          <p:nvPr/>
        </p:nvSpPr>
        <p:spPr>
          <a:xfrm rot="16200000">
            <a:off x="500410" y="2284041"/>
            <a:ext cx="1170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Normalized </a:t>
            </a:r>
            <a:b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</a:br>
            <a: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Throughput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691762-C502-A8DC-3E03-F44F3F11249E}"/>
              </a:ext>
            </a:extLst>
          </p:cNvPr>
          <p:cNvSpPr txBox="1"/>
          <p:nvPr/>
        </p:nvSpPr>
        <p:spPr>
          <a:xfrm>
            <a:off x="1704462" y="1946792"/>
            <a:ext cx="2779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(i)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056D04-55B9-07EE-8D38-91D444560B2C}"/>
              </a:ext>
            </a:extLst>
          </p:cNvPr>
          <p:cNvSpPr txBox="1"/>
          <p:nvPr/>
        </p:nvSpPr>
        <p:spPr>
          <a:xfrm>
            <a:off x="4983562" y="1960176"/>
            <a:ext cx="2716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(ii)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D56BD21-1282-E3FD-CC8E-3E1F6FB62D4F}"/>
              </a:ext>
            </a:extLst>
          </p:cNvPr>
          <p:cNvGraphicFramePr>
            <a:graphicFrameLocks/>
          </p:cNvGraphicFramePr>
          <p:nvPr/>
        </p:nvGraphicFramePr>
        <p:xfrm>
          <a:off x="1272828" y="3332963"/>
          <a:ext cx="6819900" cy="2024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20256DA5-26A8-E430-3E59-A12EC1633573}"/>
              </a:ext>
            </a:extLst>
          </p:cNvPr>
          <p:cNvGraphicFramePr>
            <a:graphicFrameLocks/>
          </p:cNvGraphicFramePr>
          <p:nvPr/>
        </p:nvGraphicFramePr>
        <p:xfrm>
          <a:off x="4638053" y="3640740"/>
          <a:ext cx="3483976" cy="1721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BF737AD-3F73-2FFD-BDF9-D69BAC571E6F}"/>
              </a:ext>
            </a:extLst>
          </p:cNvPr>
          <p:cNvSpPr txBox="1"/>
          <p:nvPr/>
        </p:nvSpPr>
        <p:spPr>
          <a:xfrm>
            <a:off x="1680733" y="5049044"/>
            <a:ext cx="3111081" cy="272758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SRArep (161 GB)     MetaSUB (659 GB)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37782A-90B6-2635-CC27-57DC04908CD9}"/>
              </a:ext>
            </a:extLst>
          </p:cNvPr>
          <p:cNvSpPr txBox="1"/>
          <p:nvPr/>
        </p:nvSpPr>
        <p:spPr>
          <a:xfrm>
            <a:off x="5111595" y="5047850"/>
            <a:ext cx="3111081" cy="272758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SRArep (161 GB)     MetaSUB (659 GB)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4373CF-D8A4-4C3A-BF50-0F39037DE34B}"/>
              </a:ext>
            </a:extLst>
          </p:cNvPr>
          <p:cNvSpPr txBox="1"/>
          <p:nvPr/>
        </p:nvSpPr>
        <p:spPr>
          <a:xfrm>
            <a:off x="1768660" y="5243661"/>
            <a:ext cx="2840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Graph Database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60D7E1-B82D-0222-C5BC-F38B3B4B6F27}"/>
              </a:ext>
            </a:extLst>
          </p:cNvPr>
          <p:cNvSpPr txBox="1"/>
          <p:nvPr/>
        </p:nvSpPr>
        <p:spPr>
          <a:xfrm>
            <a:off x="5082293" y="5243661"/>
            <a:ext cx="2774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Graph Database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1957EB-3058-47AF-6984-3B017605164E}"/>
              </a:ext>
            </a:extLst>
          </p:cNvPr>
          <p:cNvSpPr txBox="1"/>
          <p:nvPr/>
        </p:nvSpPr>
        <p:spPr>
          <a:xfrm rot="16200000">
            <a:off x="423871" y="4038571"/>
            <a:ext cx="1243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Normalized </a:t>
            </a:r>
            <a:b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</a:br>
            <a: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Throughput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C3F99D-F301-2613-739C-5764A5DCDEBA}"/>
              </a:ext>
            </a:extLst>
          </p:cNvPr>
          <p:cNvSpPr txBox="1"/>
          <p:nvPr/>
        </p:nvSpPr>
        <p:spPr>
          <a:xfrm>
            <a:off x="1824080" y="3753904"/>
            <a:ext cx="2840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(i)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B7AC38-7239-F8FF-D7A5-846CE7B50567}"/>
              </a:ext>
            </a:extLst>
          </p:cNvPr>
          <p:cNvSpPr txBox="1"/>
          <p:nvPr/>
        </p:nvSpPr>
        <p:spPr>
          <a:xfrm>
            <a:off x="5283475" y="3753904"/>
            <a:ext cx="2793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(ii)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5D04CD-458E-66B5-652B-C245D291A003}"/>
              </a:ext>
            </a:extLst>
          </p:cNvPr>
          <p:cNvSpPr/>
          <p:nvPr/>
        </p:nvSpPr>
        <p:spPr>
          <a:xfrm>
            <a:off x="0" y="5512568"/>
            <a:ext cx="9144000" cy="770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I/O data movement causes significant performance overhead</a:t>
            </a:r>
          </a:p>
        </p:txBody>
      </p:sp>
    </p:spTree>
    <p:extLst>
      <p:ext uri="{BB962C8B-B14F-4D97-AF65-F5344CB8AC3E}">
        <p14:creationId xmlns:p14="http://schemas.microsoft.com/office/powerpoint/2010/main" val="31554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Graphic spid="6" grpId="0">
        <p:bldAsOne/>
      </p:bldGraphic>
      <p:bldGraphic spid="7" grpId="0">
        <p:bldAsOne/>
      </p:bldGraphic>
      <p:bldP spid="8" grpId="0"/>
      <p:bldP spid="9" grpId="0"/>
      <p:bldP spid="10" grpId="0"/>
      <p:bldP spid="11" grpId="0"/>
      <p:bldP spid="12" grpId="0"/>
      <p:bldGraphic spid="13" grpId="0">
        <p:bldAsOne/>
      </p:bldGraphic>
      <p:bldGraphic spid="14" grpId="0">
        <p:bldAsOne/>
      </p:bldGraphic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7463F-AC7D-5475-4777-81955FA39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Effect of Different GRAINS Optimizations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9D121AE-BA11-5ECA-A3DA-DAAC8109A11D}"/>
              </a:ext>
            </a:extLst>
          </p:cNvPr>
          <p:cNvSpPr/>
          <p:nvPr/>
        </p:nvSpPr>
        <p:spPr>
          <a:xfrm>
            <a:off x="7251382" y="2791503"/>
            <a:ext cx="763394" cy="10752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C643DD-6F19-628B-8E23-155B8921D9B3}"/>
              </a:ext>
            </a:extLst>
          </p:cNvPr>
          <p:cNvSpPr/>
          <p:nvPr/>
        </p:nvSpPr>
        <p:spPr>
          <a:xfrm>
            <a:off x="3794504" y="2791502"/>
            <a:ext cx="748758" cy="10752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8D4D7403-9314-A59E-D0CB-5E461B8C17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2076505"/>
              </p:ext>
            </p:extLst>
          </p:nvPr>
        </p:nvGraphicFramePr>
        <p:xfrm>
          <a:off x="1194874" y="2150989"/>
          <a:ext cx="7030827" cy="2217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332FDF42-3B4F-270D-90A6-E5C1ACD927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488545"/>
              </p:ext>
            </p:extLst>
          </p:nvPr>
        </p:nvGraphicFramePr>
        <p:xfrm>
          <a:off x="4572809" y="2640130"/>
          <a:ext cx="3652892" cy="1538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1E8C227-42E0-B2AD-586C-07FFC2FBA36B}"/>
              </a:ext>
            </a:extLst>
          </p:cNvPr>
          <p:cNvCxnSpPr>
            <a:cxnSpLocks/>
          </p:cNvCxnSpPr>
          <p:nvPr/>
        </p:nvCxnSpPr>
        <p:spPr>
          <a:xfrm flipV="1">
            <a:off x="3529651" y="2796915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8517D9E-A7B7-D702-0111-F291C9BA830F}"/>
              </a:ext>
            </a:extLst>
          </p:cNvPr>
          <p:cNvSpPr txBox="1"/>
          <p:nvPr/>
        </p:nvSpPr>
        <p:spPr>
          <a:xfrm rot="16200000">
            <a:off x="3270455" y="3004273"/>
            <a:ext cx="527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100" dirty="0">
                <a:latin typeface="Cambria" panose="02040503050406030204" pitchFamily="18" charset="0"/>
              </a:rPr>
              <a:t>10.0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DC63C62-AD27-8C06-DE87-C802FC3B3A81}"/>
              </a:ext>
            </a:extLst>
          </p:cNvPr>
          <p:cNvCxnSpPr>
            <a:cxnSpLocks/>
          </p:cNvCxnSpPr>
          <p:nvPr/>
        </p:nvCxnSpPr>
        <p:spPr>
          <a:xfrm flipV="1">
            <a:off x="3675396" y="2796039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6D3F49B-DE24-046A-D315-40F92ABFF30E}"/>
              </a:ext>
            </a:extLst>
          </p:cNvPr>
          <p:cNvSpPr txBox="1"/>
          <p:nvPr/>
        </p:nvSpPr>
        <p:spPr>
          <a:xfrm rot="16200000">
            <a:off x="3402617" y="3012541"/>
            <a:ext cx="527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100" dirty="0">
                <a:latin typeface="Cambria" panose="02040503050406030204" pitchFamily="18" charset="0"/>
              </a:rPr>
              <a:t>17.2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FD5749-0EC2-BB51-2391-0D3FCD6BB3EE}"/>
              </a:ext>
            </a:extLst>
          </p:cNvPr>
          <p:cNvSpPr txBox="1"/>
          <p:nvPr/>
        </p:nvSpPr>
        <p:spPr>
          <a:xfrm rot="16200000">
            <a:off x="657945" y="3178813"/>
            <a:ext cx="1034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dirty="0">
                <a:latin typeface="Cambria" panose="02040503050406030204" pitchFamily="18" charset="0"/>
              </a:rPr>
              <a:t>Speedup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952B4FC-9886-F4CE-594C-96799D1A534E}"/>
              </a:ext>
            </a:extLst>
          </p:cNvPr>
          <p:cNvCxnSpPr>
            <a:cxnSpLocks/>
          </p:cNvCxnSpPr>
          <p:nvPr/>
        </p:nvCxnSpPr>
        <p:spPr>
          <a:xfrm flipV="1">
            <a:off x="6983990" y="2794031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F119406-960A-290E-50A0-92208E3FB1E7}"/>
              </a:ext>
            </a:extLst>
          </p:cNvPr>
          <p:cNvSpPr txBox="1"/>
          <p:nvPr/>
        </p:nvSpPr>
        <p:spPr>
          <a:xfrm rot="16200000">
            <a:off x="6729683" y="2982917"/>
            <a:ext cx="527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100" dirty="0">
                <a:latin typeface="Cambria" panose="02040503050406030204" pitchFamily="18" charset="0"/>
              </a:rPr>
              <a:t>8.8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B429A57-EB9B-BE91-63D5-A64CB08DF084}"/>
              </a:ext>
            </a:extLst>
          </p:cNvPr>
          <p:cNvCxnSpPr>
            <a:cxnSpLocks/>
          </p:cNvCxnSpPr>
          <p:nvPr/>
        </p:nvCxnSpPr>
        <p:spPr>
          <a:xfrm flipV="1">
            <a:off x="7129735" y="2793155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430776B-185E-F68E-CE16-D01156DC8E50}"/>
              </a:ext>
            </a:extLst>
          </p:cNvPr>
          <p:cNvSpPr txBox="1"/>
          <p:nvPr/>
        </p:nvSpPr>
        <p:spPr>
          <a:xfrm rot="16200000">
            <a:off x="6856956" y="3009657"/>
            <a:ext cx="527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100" dirty="0">
                <a:latin typeface="Cambria" panose="02040503050406030204" pitchFamily="18" charset="0"/>
              </a:rPr>
              <a:t>12.0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7DAAE5D-F98C-CEDC-8D09-961928C656C3}"/>
              </a:ext>
            </a:extLst>
          </p:cNvPr>
          <p:cNvCxnSpPr>
            <a:cxnSpLocks/>
          </p:cNvCxnSpPr>
          <p:nvPr/>
        </p:nvCxnSpPr>
        <p:spPr>
          <a:xfrm flipV="1">
            <a:off x="3795781" y="2805832"/>
            <a:ext cx="0" cy="977373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9514B52-0DF0-BF0E-C7C4-BF94AB7E830A}"/>
              </a:ext>
            </a:extLst>
          </p:cNvPr>
          <p:cNvCxnSpPr>
            <a:cxnSpLocks/>
          </p:cNvCxnSpPr>
          <p:nvPr/>
        </p:nvCxnSpPr>
        <p:spPr>
          <a:xfrm flipV="1">
            <a:off x="7253464" y="2780251"/>
            <a:ext cx="2" cy="991803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75570E7-9082-207B-5C53-CB8E50C2B549}"/>
              </a:ext>
            </a:extLst>
          </p:cNvPr>
          <p:cNvSpPr txBox="1"/>
          <p:nvPr/>
        </p:nvSpPr>
        <p:spPr>
          <a:xfrm>
            <a:off x="1623666" y="2779815"/>
            <a:ext cx="764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i="1" dirty="0">
                <a:latin typeface="Calibri" panose="020F0502020204030204" pitchFamily="34" charset="0"/>
                <a:cs typeface="Calibri" panose="020F0502020204030204" pitchFamily="34" charset="0"/>
              </a:rPr>
              <a:t>SSD-G4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E1DFB77-0AA9-F162-71F9-DCA42DE52E71}"/>
              </a:ext>
            </a:extLst>
          </p:cNvPr>
          <p:cNvSpPr txBox="1"/>
          <p:nvPr/>
        </p:nvSpPr>
        <p:spPr>
          <a:xfrm>
            <a:off x="4959236" y="2779816"/>
            <a:ext cx="780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i="1" dirty="0">
                <a:latin typeface="Calibri" panose="020F0502020204030204" pitchFamily="34" charset="0"/>
                <a:cs typeface="Calibri" panose="020F0502020204030204" pitchFamily="34" charset="0"/>
              </a:rPr>
              <a:t>SSD-G5</a:t>
            </a:r>
          </a:p>
        </p:txBody>
      </p:sp>
    </p:spTree>
    <p:extLst>
      <p:ext uri="{BB962C8B-B14F-4D97-AF65-F5344CB8AC3E}">
        <p14:creationId xmlns:p14="http://schemas.microsoft.com/office/powerpoint/2010/main" val="28312309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78585-4C63-5C66-6AA6-6BD33426B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Speedup for Alignment-Free Read Mapping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D00796-2715-B91A-8556-BE4C3DF0894E}"/>
              </a:ext>
            </a:extLst>
          </p:cNvPr>
          <p:cNvSpPr/>
          <p:nvPr/>
        </p:nvSpPr>
        <p:spPr>
          <a:xfrm>
            <a:off x="7035678" y="3049847"/>
            <a:ext cx="707139" cy="8406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8CBDF1-D469-FDBD-6BC0-217C0AB6745E}"/>
              </a:ext>
            </a:extLst>
          </p:cNvPr>
          <p:cNvSpPr/>
          <p:nvPr/>
        </p:nvSpPr>
        <p:spPr>
          <a:xfrm>
            <a:off x="3798214" y="3055153"/>
            <a:ext cx="702770" cy="8502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FDFD6B3-669F-6573-A433-F23D23361F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989734"/>
              </p:ext>
            </p:extLst>
          </p:nvPr>
        </p:nvGraphicFramePr>
        <p:xfrm>
          <a:off x="1312768" y="2610037"/>
          <a:ext cx="6518463" cy="163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FED9100-0DCC-DD7F-6DB5-781F83AFFF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996420"/>
              </p:ext>
            </p:extLst>
          </p:nvPr>
        </p:nvGraphicFramePr>
        <p:xfrm>
          <a:off x="4590614" y="2743729"/>
          <a:ext cx="3359401" cy="1499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CA4D03-EB93-8675-98D7-7C489C07FBD2}"/>
              </a:ext>
            </a:extLst>
          </p:cNvPr>
          <p:cNvCxnSpPr>
            <a:cxnSpLocks/>
          </p:cNvCxnSpPr>
          <p:nvPr/>
        </p:nvCxnSpPr>
        <p:spPr>
          <a:xfrm flipV="1">
            <a:off x="3511264" y="3055443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F3E8A23-9D34-48E2-062B-54C6A8A45686}"/>
              </a:ext>
            </a:extLst>
          </p:cNvPr>
          <p:cNvSpPr txBox="1"/>
          <p:nvPr/>
        </p:nvSpPr>
        <p:spPr>
          <a:xfrm rot="16200000">
            <a:off x="3247450" y="3281273"/>
            <a:ext cx="527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100" dirty="0">
                <a:latin typeface="Cambria" panose="02040503050406030204" pitchFamily="18" charset="0"/>
              </a:rPr>
              <a:t>10.6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03D55EE-4C3D-AC5E-B779-B37831B58911}"/>
              </a:ext>
            </a:extLst>
          </p:cNvPr>
          <p:cNvCxnSpPr>
            <a:cxnSpLocks/>
          </p:cNvCxnSpPr>
          <p:nvPr/>
        </p:nvCxnSpPr>
        <p:spPr>
          <a:xfrm flipV="1">
            <a:off x="3662985" y="3054567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091B8F6-2806-A7E0-4C68-11471D932265}"/>
              </a:ext>
            </a:extLst>
          </p:cNvPr>
          <p:cNvSpPr txBox="1"/>
          <p:nvPr/>
        </p:nvSpPr>
        <p:spPr>
          <a:xfrm rot="16200000">
            <a:off x="3390206" y="3271069"/>
            <a:ext cx="527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100" dirty="0">
                <a:latin typeface="Cambria" panose="02040503050406030204" pitchFamily="18" charset="0"/>
              </a:rPr>
              <a:t>19.1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180594-539E-6E18-28F4-C725D69A4B01}"/>
              </a:ext>
            </a:extLst>
          </p:cNvPr>
          <p:cNvSpPr txBox="1"/>
          <p:nvPr/>
        </p:nvSpPr>
        <p:spPr>
          <a:xfrm rot="16200000">
            <a:off x="802852" y="3324106"/>
            <a:ext cx="85478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CH" sz="1400" b="1" dirty="0">
                <a:latin typeface="Cambria" panose="02040503050406030204" pitchFamily="18" charset="0"/>
              </a:rPr>
              <a:t>Speedup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C1C82CE-D2AB-83C4-1F05-E129CB512698}"/>
              </a:ext>
            </a:extLst>
          </p:cNvPr>
          <p:cNvCxnSpPr>
            <a:cxnSpLocks/>
          </p:cNvCxnSpPr>
          <p:nvPr/>
        </p:nvCxnSpPr>
        <p:spPr>
          <a:xfrm flipV="1">
            <a:off x="6740386" y="3043122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365F853-6E1F-EB3D-C598-8F9A43AE7772}"/>
              </a:ext>
            </a:extLst>
          </p:cNvPr>
          <p:cNvSpPr txBox="1"/>
          <p:nvPr/>
        </p:nvSpPr>
        <p:spPr>
          <a:xfrm rot="16200000">
            <a:off x="6481461" y="3218154"/>
            <a:ext cx="527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100" dirty="0">
                <a:latin typeface="Cambria" panose="02040503050406030204" pitchFamily="18" charset="0"/>
              </a:rPr>
              <a:t>9.9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D401CDB-30D4-543A-2969-0FF7F209AA19}"/>
              </a:ext>
            </a:extLst>
          </p:cNvPr>
          <p:cNvCxnSpPr>
            <a:cxnSpLocks/>
          </p:cNvCxnSpPr>
          <p:nvPr/>
        </p:nvCxnSpPr>
        <p:spPr>
          <a:xfrm flipV="1">
            <a:off x="6886131" y="3042246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FE1B26A-E307-F9B3-80B7-133F96E787B8}"/>
              </a:ext>
            </a:extLst>
          </p:cNvPr>
          <p:cNvSpPr txBox="1"/>
          <p:nvPr/>
        </p:nvSpPr>
        <p:spPr>
          <a:xfrm rot="16200000">
            <a:off x="6613352" y="3246048"/>
            <a:ext cx="527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100" dirty="0">
                <a:latin typeface="Cambria" panose="02040503050406030204" pitchFamily="18" charset="0"/>
              </a:rPr>
              <a:t>13.8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E1595DC-EEE6-B1E7-04B2-7D94FC78B160}"/>
              </a:ext>
            </a:extLst>
          </p:cNvPr>
          <p:cNvCxnSpPr>
            <a:cxnSpLocks/>
          </p:cNvCxnSpPr>
          <p:nvPr/>
        </p:nvCxnSpPr>
        <p:spPr>
          <a:xfrm flipV="1">
            <a:off x="3798214" y="3052015"/>
            <a:ext cx="0" cy="808267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D2A5530-5BB0-C1EA-8D94-B966279D6463}"/>
              </a:ext>
            </a:extLst>
          </p:cNvPr>
          <p:cNvCxnSpPr>
            <a:cxnSpLocks/>
          </p:cNvCxnSpPr>
          <p:nvPr/>
        </p:nvCxnSpPr>
        <p:spPr>
          <a:xfrm flipV="1">
            <a:off x="7035680" y="3050604"/>
            <a:ext cx="0" cy="809678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EE8FA46-2B49-2293-99B9-88B9D6A70B51}"/>
              </a:ext>
            </a:extLst>
          </p:cNvPr>
          <p:cNvSpPr txBox="1"/>
          <p:nvPr/>
        </p:nvSpPr>
        <p:spPr>
          <a:xfrm>
            <a:off x="1659363" y="3041235"/>
            <a:ext cx="790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i="1" dirty="0">
                <a:latin typeface="Calibri" panose="020F0502020204030204" pitchFamily="34" charset="0"/>
                <a:cs typeface="Calibri" panose="020F0502020204030204" pitchFamily="34" charset="0"/>
              </a:rPr>
              <a:t>SSD-G4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637C30-0649-8B5E-93E9-BC63A3FE7EE3}"/>
              </a:ext>
            </a:extLst>
          </p:cNvPr>
          <p:cNvSpPr txBox="1"/>
          <p:nvPr/>
        </p:nvSpPr>
        <p:spPr>
          <a:xfrm>
            <a:off x="4894203" y="3041235"/>
            <a:ext cx="792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i="1" dirty="0">
                <a:latin typeface="Calibri" panose="020F0502020204030204" pitchFamily="34" charset="0"/>
                <a:cs typeface="Calibri" panose="020F0502020204030204" pitchFamily="34" charset="0"/>
              </a:rPr>
              <a:t>SSD-G5</a:t>
            </a:r>
          </a:p>
        </p:txBody>
      </p:sp>
    </p:spTree>
    <p:extLst>
      <p:ext uri="{BB962C8B-B14F-4D97-AF65-F5344CB8AC3E}">
        <p14:creationId xmlns:p14="http://schemas.microsoft.com/office/powerpoint/2010/main" val="28591492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48BA2-D2FF-68D0-B9DD-12F9177F2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4B679868-2F3D-7A24-3A14-289EA2229708}"/>
              </a:ext>
            </a:extLst>
          </p:cNvPr>
          <p:cNvSpPr/>
          <p:nvPr/>
        </p:nvSpPr>
        <p:spPr>
          <a:xfrm>
            <a:off x="7963808" y="2464196"/>
            <a:ext cx="861493" cy="2163694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6EAA97E-FBD3-01FD-4591-600203E4BFB4}"/>
              </a:ext>
            </a:extLst>
          </p:cNvPr>
          <p:cNvCxnSpPr>
            <a:cxnSpLocks/>
          </p:cNvCxnSpPr>
          <p:nvPr/>
        </p:nvCxnSpPr>
        <p:spPr>
          <a:xfrm>
            <a:off x="7956252" y="2456639"/>
            <a:ext cx="0" cy="2163694"/>
          </a:xfrm>
          <a:prstGeom prst="line">
            <a:avLst/>
          </a:prstGeom>
          <a:noFill/>
          <a:ln w="15875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A236DD3-0F6A-7F5C-BA82-E59ACFFF4B19}"/>
              </a:ext>
            </a:extLst>
          </p:cNvPr>
          <p:cNvSpPr/>
          <p:nvPr/>
        </p:nvSpPr>
        <p:spPr>
          <a:xfrm>
            <a:off x="3580748" y="2463210"/>
            <a:ext cx="861493" cy="2163694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4753496-3D31-D512-30D1-268F69A72B5A}"/>
              </a:ext>
            </a:extLst>
          </p:cNvPr>
          <p:cNvCxnSpPr>
            <a:cxnSpLocks/>
          </p:cNvCxnSpPr>
          <p:nvPr/>
        </p:nvCxnSpPr>
        <p:spPr>
          <a:xfrm>
            <a:off x="3573192" y="2455653"/>
            <a:ext cx="0" cy="2163694"/>
          </a:xfrm>
          <a:prstGeom prst="line">
            <a:avLst/>
          </a:prstGeom>
          <a:noFill/>
          <a:ln w="15875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F9DC26AB-61D8-8522-8425-D482BD9918B3}"/>
              </a:ext>
            </a:extLst>
          </p:cNvPr>
          <p:cNvGraphicFramePr>
            <a:graphicFrameLocks/>
          </p:cNvGraphicFramePr>
          <p:nvPr/>
        </p:nvGraphicFramePr>
        <p:xfrm>
          <a:off x="522804" y="2214870"/>
          <a:ext cx="4221713" cy="3353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5D744132-AAA1-8182-C48A-1FB0B1961BAA}"/>
              </a:ext>
            </a:extLst>
          </p:cNvPr>
          <p:cNvGraphicFramePr>
            <a:graphicFrameLocks/>
          </p:cNvGraphicFramePr>
          <p:nvPr/>
        </p:nvGraphicFramePr>
        <p:xfrm>
          <a:off x="522799" y="1693980"/>
          <a:ext cx="8637352" cy="3604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9495E2C-49F5-E40A-2665-CE955B31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Alignment-Based Read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282E5-362A-7B61-A06D-DA03523E0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97808"/>
            <a:ext cx="8798061" cy="481052"/>
          </a:xfrm>
        </p:spPr>
        <p:txBody>
          <a:bodyPr/>
          <a:lstStyle/>
          <a:p>
            <a:r>
              <a:rPr lang="en-CH" sz="2400" dirty="0"/>
              <a:t>Integrating GRAINS with a state-of-the-art graph alignment accelerator, SeGraM </a:t>
            </a:r>
            <a:r>
              <a:rPr lang="en-CH" sz="2400" i="1" dirty="0">
                <a:solidFill>
                  <a:schemeClr val="bg1">
                    <a:lumMod val="50000"/>
                  </a:schemeClr>
                </a:solidFill>
              </a:rPr>
              <a:t>[ISCA’22]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D56DBB6-C4A6-4B58-0F24-C3C9DD5EC623}"/>
              </a:ext>
            </a:extLst>
          </p:cNvPr>
          <p:cNvSpPr txBox="1"/>
          <p:nvPr/>
        </p:nvSpPr>
        <p:spPr>
          <a:xfrm rot="16200000">
            <a:off x="-759912" y="3309707"/>
            <a:ext cx="2265064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Speedup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E3EC2FE-ED08-8CA2-F16D-4898CA345E1E}"/>
              </a:ext>
            </a:extLst>
          </p:cNvPr>
          <p:cNvSpPr/>
          <p:nvPr/>
        </p:nvSpPr>
        <p:spPr>
          <a:xfrm>
            <a:off x="0" y="5077755"/>
            <a:ext cx="9144000" cy="12186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When integrated with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SeGraM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GRAINS provides significant speedup over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Fulgor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and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Metagraph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baselines, with both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2D75B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SSD-G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2D75B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2D75B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and SSD-G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2D75B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574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DB384-8966-6B5D-D7BE-56D2A0973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Speedup with Different Numbers of SSDs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CECA030-9460-A787-B98C-731EE7D298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6259430"/>
              </p:ext>
            </p:extLst>
          </p:nvPr>
        </p:nvGraphicFramePr>
        <p:xfrm>
          <a:off x="1449141" y="2502072"/>
          <a:ext cx="3316077" cy="1538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058E06A-D6AB-CEF5-74A8-AF58C7BB3A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854496"/>
              </p:ext>
            </p:extLst>
          </p:nvPr>
        </p:nvGraphicFramePr>
        <p:xfrm>
          <a:off x="4765218" y="2502072"/>
          <a:ext cx="3252817" cy="1538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ED33DB7-A725-79E8-7B76-7C1E081C3AC9}"/>
              </a:ext>
            </a:extLst>
          </p:cNvPr>
          <p:cNvSpPr txBox="1"/>
          <p:nvPr/>
        </p:nvSpPr>
        <p:spPr>
          <a:xfrm>
            <a:off x="1850426" y="2702037"/>
            <a:ext cx="777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i="1" dirty="0">
                <a:latin typeface="Calibri" panose="020F0502020204030204" pitchFamily="34" charset="0"/>
                <a:cs typeface="Calibri" panose="020F0502020204030204" pitchFamily="34" charset="0"/>
              </a:rPr>
              <a:t>SSD-G4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C9EED5-6987-3F4C-8C89-F2EC649DA1FC}"/>
              </a:ext>
            </a:extLst>
          </p:cNvPr>
          <p:cNvSpPr txBox="1"/>
          <p:nvPr/>
        </p:nvSpPr>
        <p:spPr>
          <a:xfrm rot="16200000">
            <a:off x="911496" y="2928837"/>
            <a:ext cx="76138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CH" sz="1400" b="1" dirty="0">
                <a:latin typeface="Cambria" panose="02040503050406030204" pitchFamily="18" charset="0"/>
              </a:rPr>
              <a:t>Speedup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704DDF-4CE5-967C-0EC8-AA16227E7A21}"/>
              </a:ext>
            </a:extLst>
          </p:cNvPr>
          <p:cNvSpPr txBox="1"/>
          <p:nvPr/>
        </p:nvSpPr>
        <p:spPr>
          <a:xfrm>
            <a:off x="5166503" y="2692511"/>
            <a:ext cx="777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i="1" dirty="0">
                <a:latin typeface="Calibri" panose="020F0502020204030204" pitchFamily="34" charset="0"/>
                <a:cs typeface="Calibri" panose="020F0502020204030204" pitchFamily="34" charset="0"/>
              </a:rPr>
              <a:t>SSD-G5</a:t>
            </a:r>
          </a:p>
        </p:txBody>
      </p:sp>
    </p:spTree>
    <p:extLst>
      <p:ext uri="{BB962C8B-B14F-4D97-AF65-F5344CB8AC3E}">
        <p14:creationId xmlns:p14="http://schemas.microsoft.com/office/powerpoint/2010/main" val="473158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858CA-0CF0-0D0C-4B0D-E6569C148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CBA0-9557-3882-033B-4DCF03077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Large-Scale Genome Graphs</a:t>
            </a:r>
            <a:endParaRPr lang="en-CH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55E885-4A8B-BEF5-E34C-501623CD944D}"/>
              </a:ext>
            </a:extLst>
          </p:cNvPr>
          <p:cNvSpPr/>
          <p:nvPr/>
        </p:nvSpPr>
        <p:spPr>
          <a:xfrm>
            <a:off x="169537" y="4531904"/>
            <a:ext cx="88456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Powerful and efficient representation of genomic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F65052-5160-BCE3-B1DB-786BF4BD5E95}"/>
              </a:ext>
            </a:extLst>
          </p:cNvPr>
          <p:cNvSpPr txBox="1"/>
          <p:nvPr/>
        </p:nvSpPr>
        <p:spPr>
          <a:xfrm>
            <a:off x="238590" y="4884238"/>
            <a:ext cx="7807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54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✓</a:t>
            </a:r>
            <a:endParaRPr kumimoji="0" lang="en-CH" sz="6000" b="0" i="0" u="none" strike="noStrike" kern="120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497E8DA-F6D1-2498-99D1-395BEFD0E9C6}"/>
              </a:ext>
            </a:extLst>
          </p:cNvPr>
          <p:cNvSpPr txBox="1"/>
          <p:nvPr/>
        </p:nvSpPr>
        <p:spPr>
          <a:xfrm>
            <a:off x="731473" y="5125508"/>
            <a:ext cx="35234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Great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expressive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power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3E4D5DD-9B84-5337-D0BB-831D563D005E}"/>
              </a:ext>
            </a:extLst>
          </p:cNvPr>
          <p:cNvSpPr/>
          <p:nvPr/>
        </p:nvSpPr>
        <p:spPr>
          <a:xfrm>
            <a:off x="5394266" y="5135046"/>
            <a:ext cx="3749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Compact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representation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265E072-FD8D-4F50-51D1-5859834E28F8}"/>
              </a:ext>
            </a:extLst>
          </p:cNvPr>
          <p:cNvSpPr txBox="1"/>
          <p:nvPr/>
        </p:nvSpPr>
        <p:spPr>
          <a:xfrm>
            <a:off x="4893151" y="4893776"/>
            <a:ext cx="7807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54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✓</a:t>
            </a:r>
            <a:endParaRPr kumimoji="0" lang="en-CH" sz="6000" b="0" i="0" u="none" strike="noStrike" kern="120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2F8E1E8C-D5C6-B581-A829-DFD3232D925E}"/>
              </a:ext>
            </a:extLst>
          </p:cNvPr>
          <p:cNvSpPr/>
          <p:nvPr/>
        </p:nvSpPr>
        <p:spPr>
          <a:xfrm>
            <a:off x="133108" y="931387"/>
            <a:ext cx="8877782" cy="1703773"/>
          </a:xfrm>
          <a:prstGeom prst="roundRect">
            <a:avLst>
              <a:gd name="adj" fmla="val 10183"/>
            </a:avLst>
          </a:prstGeom>
          <a:solidFill>
            <a:schemeClr val="bg2">
              <a:lumMod val="90000"/>
              <a:alpha val="34118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3BD969D-029E-2C2C-CBBA-A1281BE0E979}"/>
              </a:ext>
            </a:extLst>
          </p:cNvPr>
          <p:cNvSpPr txBox="1"/>
          <p:nvPr/>
        </p:nvSpPr>
        <p:spPr>
          <a:xfrm>
            <a:off x="128785" y="1517189"/>
            <a:ext cx="1315595" cy="61555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Input </a:t>
            </a:r>
            <a:b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Sequences</a:t>
            </a:r>
          </a:p>
        </p:txBody>
      </p: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3D768619-0292-93A9-08E6-902FD01E582F}"/>
              </a:ext>
            </a:extLst>
          </p:cNvPr>
          <p:cNvGrpSpPr/>
          <p:nvPr/>
        </p:nvGrpSpPr>
        <p:grpSpPr>
          <a:xfrm>
            <a:off x="1353912" y="1003990"/>
            <a:ext cx="2664678" cy="1580364"/>
            <a:chOff x="1353912" y="1003990"/>
            <a:chExt cx="2664678" cy="1580364"/>
          </a:xfrm>
        </p:grpSpPr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4FCE7D02-9B9D-7545-DFFA-292380894144}"/>
                </a:ext>
              </a:extLst>
            </p:cNvPr>
            <p:cNvGrpSpPr/>
            <p:nvPr/>
          </p:nvGrpSpPr>
          <p:grpSpPr>
            <a:xfrm>
              <a:off x="1741557" y="1003990"/>
              <a:ext cx="2277033" cy="1580364"/>
              <a:chOff x="2012016" y="965353"/>
              <a:chExt cx="2277033" cy="1580364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959B37A4-848D-3951-D90B-2ABD1F02B072}"/>
                  </a:ext>
                </a:extLst>
              </p:cNvPr>
              <p:cNvSpPr/>
              <p:nvPr/>
            </p:nvSpPr>
            <p:spPr>
              <a:xfrm>
                <a:off x="2012016" y="1199517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7E165945-7B97-71AD-7628-B9BDD05E25A9}"/>
                  </a:ext>
                </a:extLst>
              </p:cNvPr>
              <p:cNvSpPr/>
              <p:nvPr/>
            </p:nvSpPr>
            <p:spPr>
              <a:xfrm>
                <a:off x="2124411" y="1329808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F80EEFCF-2C68-51F0-CD7E-68972416C619}"/>
                  </a:ext>
                </a:extLst>
              </p:cNvPr>
              <p:cNvSpPr/>
              <p:nvPr/>
            </p:nvSpPr>
            <p:spPr>
              <a:xfrm>
                <a:off x="2645746" y="1493532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B25EBC21-6946-C424-70B3-9752C9DF7231}"/>
                  </a:ext>
                </a:extLst>
              </p:cNvPr>
              <p:cNvSpPr txBox="1"/>
              <p:nvPr/>
            </p:nvSpPr>
            <p:spPr>
              <a:xfrm>
                <a:off x="2063760" y="965353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DD607D44-02E0-8C0D-5A71-72EAD7C0BCF1}"/>
                  </a:ext>
                </a:extLst>
              </p:cNvPr>
              <p:cNvSpPr/>
              <p:nvPr/>
            </p:nvSpPr>
            <p:spPr>
              <a:xfrm>
                <a:off x="2753061" y="1623823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4890AC88-1E04-1321-1B7C-D1A429FE7E69}"/>
                  </a:ext>
                </a:extLst>
              </p:cNvPr>
              <p:cNvSpPr/>
              <p:nvPr/>
            </p:nvSpPr>
            <p:spPr>
              <a:xfrm>
                <a:off x="2860376" y="1754114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BE77C9F6-9DB2-6147-AF06-243B3C257AA2}"/>
                  </a:ext>
                </a:extLst>
              </p:cNvPr>
              <p:cNvSpPr/>
              <p:nvPr/>
            </p:nvSpPr>
            <p:spPr>
              <a:xfrm>
                <a:off x="2967691" y="1894565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4018F753-82D3-85BC-F683-E8700A5A1ED9}"/>
                  </a:ext>
                </a:extLst>
              </p:cNvPr>
              <p:cNvSpPr/>
              <p:nvPr/>
            </p:nvSpPr>
            <p:spPr>
              <a:xfrm>
                <a:off x="3075006" y="2023840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AA7ACABB-8AF3-28C0-E72F-2141EF86E08C}"/>
                  </a:ext>
                </a:extLst>
              </p:cNvPr>
              <p:cNvSpPr/>
              <p:nvPr/>
            </p:nvSpPr>
            <p:spPr>
              <a:xfrm>
                <a:off x="3187401" y="2154131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13747C35-6701-5A01-2BD4-E3A943025BBB}"/>
                  </a:ext>
                </a:extLst>
              </p:cNvPr>
              <p:cNvSpPr txBox="1"/>
              <p:nvPr/>
            </p:nvSpPr>
            <p:spPr>
              <a:xfrm>
                <a:off x="2308401" y="1385520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8ED55147-36FE-AC02-23E9-CAC272F414D8}"/>
                  </a:ext>
                </a:extLst>
              </p:cNvPr>
              <p:cNvSpPr txBox="1"/>
              <p:nvPr/>
            </p:nvSpPr>
            <p:spPr>
              <a:xfrm>
                <a:off x="3380771" y="2207163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</p:grpSp>
        <p:pic>
          <p:nvPicPr>
            <p:cNvPr id="263" name="Graphic 262" descr="Woman">
              <a:extLst>
                <a:ext uri="{FF2B5EF4-FFF2-40B4-BE49-F238E27FC236}">
                  <a16:creationId xmlns:a16="http://schemas.microsoft.com/office/drawing/2014/main" id="{91D312B9-7F71-4DF6-E992-5F4E5A983C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53912" y="1457754"/>
              <a:ext cx="628808" cy="628808"/>
            </a:xfrm>
            <a:prstGeom prst="rect">
              <a:avLst/>
            </a:prstGeom>
          </p:spPr>
        </p:pic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B57717B9-558A-6D44-F5EE-4506B20E46FC}"/>
              </a:ext>
            </a:extLst>
          </p:cNvPr>
          <p:cNvGrpSpPr/>
          <p:nvPr/>
        </p:nvGrpSpPr>
        <p:grpSpPr>
          <a:xfrm>
            <a:off x="3997582" y="987005"/>
            <a:ext cx="2683951" cy="1594460"/>
            <a:chOff x="3997582" y="987005"/>
            <a:chExt cx="2683951" cy="1594460"/>
          </a:xfrm>
        </p:grpSpPr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2ADA9F3E-B55D-2413-E9AD-F706DDF1C00D}"/>
                </a:ext>
              </a:extLst>
            </p:cNvPr>
            <p:cNvGrpSpPr/>
            <p:nvPr/>
          </p:nvGrpSpPr>
          <p:grpSpPr>
            <a:xfrm>
              <a:off x="4404500" y="987005"/>
              <a:ext cx="2277033" cy="1594460"/>
              <a:chOff x="4597685" y="948368"/>
              <a:chExt cx="2277033" cy="1594460"/>
            </a:xfrm>
          </p:grpSpPr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242D9FF5-B97D-EDAE-39EF-A3568341CD26}"/>
                  </a:ext>
                </a:extLst>
              </p:cNvPr>
              <p:cNvSpPr/>
              <p:nvPr/>
            </p:nvSpPr>
            <p:spPr>
              <a:xfrm>
                <a:off x="4597685" y="1182532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DA86484D-02FC-0E04-EF77-B0322DD0D71D}"/>
                  </a:ext>
                </a:extLst>
              </p:cNvPr>
              <p:cNvSpPr/>
              <p:nvPr/>
            </p:nvSpPr>
            <p:spPr>
              <a:xfrm>
                <a:off x="4710080" y="132240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2F085658-ED7E-6C5A-598E-CD46425B98CB}"/>
                  </a:ext>
                </a:extLst>
              </p:cNvPr>
              <p:cNvSpPr txBox="1"/>
              <p:nvPr/>
            </p:nvSpPr>
            <p:spPr>
              <a:xfrm>
                <a:off x="4649429" y="948368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35EBE8C0-D040-5584-E21D-ECDB55ED403A}"/>
                  </a:ext>
                </a:extLst>
              </p:cNvPr>
              <p:cNvSpPr/>
              <p:nvPr/>
            </p:nvSpPr>
            <p:spPr>
              <a:xfrm>
                <a:off x="5231415" y="1477551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26F9DBE7-FAF3-D67C-3172-770989093D59}"/>
                  </a:ext>
                </a:extLst>
              </p:cNvPr>
              <p:cNvSpPr txBox="1"/>
              <p:nvPr/>
            </p:nvSpPr>
            <p:spPr>
              <a:xfrm>
                <a:off x="4903112" y="1372471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43FF8886-CEB4-700B-A829-E786D1CFC536}"/>
                  </a:ext>
                </a:extLst>
              </p:cNvPr>
              <p:cNvSpPr txBox="1"/>
              <p:nvPr/>
            </p:nvSpPr>
            <p:spPr>
              <a:xfrm>
                <a:off x="5975482" y="220427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CD14F5CA-C569-A7A5-4C5F-61DF25BB9B1B}"/>
                  </a:ext>
                </a:extLst>
              </p:cNvPr>
              <p:cNvSpPr/>
              <p:nvPr/>
            </p:nvSpPr>
            <p:spPr>
              <a:xfrm>
                <a:off x="5338730" y="160739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id="{06F4509A-F5F6-BB79-7519-880827081615}"/>
                  </a:ext>
                </a:extLst>
              </p:cNvPr>
              <p:cNvSpPr/>
              <p:nvPr/>
            </p:nvSpPr>
            <p:spPr>
              <a:xfrm>
                <a:off x="5446045" y="1737229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7E092870-F9E9-2F9C-5FEF-2D269DBCC191}"/>
                  </a:ext>
                </a:extLst>
              </p:cNvPr>
              <p:cNvSpPr/>
              <p:nvPr/>
            </p:nvSpPr>
            <p:spPr>
              <a:xfrm>
                <a:off x="5553360" y="186744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F0120E05-A646-6DBC-E7B1-8AF73F7F2DED}"/>
                  </a:ext>
                </a:extLst>
              </p:cNvPr>
              <p:cNvSpPr/>
              <p:nvPr/>
            </p:nvSpPr>
            <p:spPr>
              <a:xfrm>
                <a:off x="5660675" y="1997727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EF513F7A-54B3-B0C4-7614-FB0757E31E9D}"/>
                  </a:ext>
                </a:extLst>
              </p:cNvPr>
              <p:cNvSpPr/>
              <p:nvPr/>
            </p:nvSpPr>
            <p:spPr>
              <a:xfrm>
                <a:off x="5773070" y="2127938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</p:grpSp>
        <p:pic>
          <p:nvPicPr>
            <p:cNvPr id="264" name="Graphic 263" descr="Man">
              <a:extLst>
                <a:ext uri="{FF2B5EF4-FFF2-40B4-BE49-F238E27FC236}">
                  <a16:creationId xmlns:a16="http://schemas.microsoft.com/office/drawing/2014/main" id="{D167352D-C6BB-52E9-6088-2240D5EDD2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97582" y="1426077"/>
              <a:ext cx="604391" cy="604391"/>
            </a:xfrm>
            <a:prstGeom prst="rect">
              <a:avLst/>
            </a:prstGeom>
          </p:spPr>
        </p:pic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693B796F-030F-2B44-53C9-3B1ADC68AF48}"/>
              </a:ext>
            </a:extLst>
          </p:cNvPr>
          <p:cNvGrpSpPr/>
          <p:nvPr/>
        </p:nvGrpSpPr>
        <p:grpSpPr>
          <a:xfrm>
            <a:off x="6259216" y="997828"/>
            <a:ext cx="2728295" cy="1584300"/>
            <a:chOff x="6259216" y="997828"/>
            <a:chExt cx="2728295" cy="1584300"/>
          </a:xfrm>
        </p:grpSpPr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5ACDFA80-CF33-07ED-A184-494B8476A2FC}"/>
                </a:ext>
              </a:extLst>
            </p:cNvPr>
            <p:cNvGrpSpPr/>
            <p:nvPr/>
          </p:nvGrpSpPr>
          <p:grpSpPr>
            <a:xfrm>
              <a:off x="6710478" y="997828"/>
              <a:ext cx="2277033" cy="1584300"/>
              <a:chOff x="6710478" y="959191"/>
              <a:chExt cx="2277033" cy="1584300"/>
            </a:xfrm>
          </p:grpSpPr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E7900CD4-1D49-0CD7-67BA-26B17F6A5F62}"/>
                  </a:ext>
                </a:extLst>
              </p:cNvPr>
              <p:cNvSpPr/>
              <p:nvPr/>
            </p:nvSpPr>
            <p:spPr>
              <a:xfrm>
                <a:off x="6710478" y="1193355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4ECFBB65-B772-B3F3-E38F-6FD1B82B1E16}"/>
                  </a:ext>
                </a:extLst>
              </p:cNvPr>
              <p:cNvSpPr/>
              <p:nvPr/>
            </p:nvSpPr>
            <p:spPr>
              <a:xfrm>
                <a:off x="6822873" y="13332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id="{5CC6302F-C514-F534-3951-92FBDC38BBD0}"/>
                  </a:ext>
                </a:extLst>
              </p:cNvPr>
              <p:cNvSpPr/>
              <p:nvPr/>
            </p:nvSpPr>
            <p:spPr>
              <a:xfrm>
                <a:off x="7344208" y="1488374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52" name="TextBox 251">
                <a:extLst>
                  <a:ext uri="{FF2B5EF4-FFF2-40B4-BE49-F238E27FC236}">
                    <a16:creationId xmlns:a16="http://schemas.microsoft.com/office/drawing/2014/main" id="{77DF779F-2646-14EA-5DFC-7844A645F3A0}"/>
                  </a:ext>
                </a:extLst>
              </p:cNvPr>
              <p:cNvSpPr txBox="1"/>
              <p:nvPr/>
            </p:nvSpPr>
            <p:spPr>
              <a:xfrm>
                <a:off x="6762222" y="959191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55A11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id="{E82ACE61-7B4F-C9C5-EEB1-C4ED27B9C6C2}"/>
                  </a:ext>
                </a:extLst>
              </p:cNvPr>
              <p:cNvSpPr/>
              <p:nvPr/>
            </p:nvSpPr>
            <p:spPr>
              <a:xfrm>
                <a:off x="7451523" y="161821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</a:p>
            </p:txBody>
          </p:sp>
          <p:sp>
            <p:nvSpPr>
              <p:cNvPr id="254" name="Rectangle 253">
                <a:extLst>
                  <a:ext uri="{FF2B5EF4-FFF2-40B4-BE49-F238E27FC236}">
                    <a16:creationId xmlns:a16="http://schemas.microsoft.com/office/drawing/2014/main" id="{634AC55E-FFD4-AC34-BBBF-1E722A52AB45}"/>
                  </a:ext>
                </a:extLst>
              </p:cNvPr>
              <p:cNvSpPr/>
              <p:nvPr/>
            </p:nvSpPr>
            <p:spPr>
              <a:xfrm>
                <a:off x="7558838" y="1748052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255" name="Rectangle 254">
                <a:extLst>
                  <a:ext uri="{FF2B5EF4-FFF2-40B4-BE49-F238E27FC236}">
                    <a16:creationId xmlns:a16="http://schemas.microsoft.com/office/drawing/2014/main" id="{04B81EAF-4E19-3CF8-BEF2-F72A0C11533D}"/>
                  </a:ext>
                </a:extLst>
              </p:cNvPr>
              <p:cNvSpPr/>
              <p:nvPr/>
            </p:nvSpPr>
            <p:spPr>
              <a:xfrm>
                <a:off x="7666153" y="18884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256" name="Rectangle 255">
                <a:extLst>
                  <a:ext uri="{FF2B5EF4-FFF2-40B4-BE49-F238E27FC236}">
                    <a16:creationId xmlns:a16="http://schemas.microsoft.com/office/drawing/2014/main" id="{36A55907-DCE8-0561-2039-AED68A33B61B}"/>
                  </a:ext>
                </a:extLst>
              </p:cNvPr>
              <p:cNvSpPr/>
              <p:nvPr/>
            </p:nvSpPr>
            <p:spPr>
              <a:xfrm>
                <a:off x="7773468" y="2018710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257" name="Rectangle 256">
                <a:extLst>
                  <a:ext uri="{FF2B5EF4-FFF2-40B4-BE49-F238E27FC236}">
                    <a16:creationId xmlns:a16="http://schemas.microsoft.com/office/drawing/2014/main" id="{54355FF5-77EF-EFD1-FDAB-B3E65A7F5C7C}"/>
                  </a:ext>
                </a:extLst>
              </p:cNvPr>
              <p:cNvSpPr/>
              <p:nvPr/>
            </p:nvSpPr>
            <p:spPr>
              <a:xfrm>
                <a:off x="7885863" y="2148921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50719EE5-9299-34C5-E2CE-DF6BBA523B9B}"/>
                  </a:ext>
                </a:extLst>
              </p:cNvPr>
              <p:cNvSpPr txBox="1"/>
              <p:nvPr/>
            </p:nvSpPr>
            <p:spPr>
              <a:xfrm>
                <a:off x="7022871" y="138329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D3F84297-87FF-533E-6E86-4037A5A39EA9}"/>
                  </a:ext>
                </a:extLst>
              </p:cNvPr>
              <p:cNvSpPr txBox="1"/>
              <p:nvPr/>
            </p:nvSpPr>
            <p:spPr>
              <a:xfrm>
                <a:off x="8095241" y="2204937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</p:grpSp>
        <p:pic>
          <p:nvPicPr>
            <p:cNvPr id="265" name="Picture 264">
              <a:extLst>
                <a:ext uri="{FF2B5EF4-FFF2-40B4-BE49-F238E27FC236}">
                  <a16:creationId xmlns:a16="http://schemas.microsoft.com/office/drawing/2014/main" id="{45FDD4B2-B4A9-19D8-C1D8-47B05528B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59216" y="1361037"/>
              <a:ext cx="560370" cy="560370"/>
            </a:xfrm>
            <a:prstGeom prst="rect">
              <a:avLst/>
            </a:prstGeom>
          </p:spPr>
        </p:pic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8C7B54C-2232-A10E-BC5F-2246205DA1C0}"/>
              </a:ext>
            </a:extLst>
          </p:cNvPr>
          <p:cNvGrpSpPr/>
          <p:nvPr/>
        </p:nvGrpSpPr>
        <p:grpSpPr>
          <a:xfrm>
            <a:off x="127431" y="2828447"/>
            <a:ext cx="8877114" cy="1184881"/>
            <a:chOff x="127431" y="2828447"/>
            <a:chExt cx="8877114" cy="1184881"/>
          </a:xfrm>
        </p:grpSpPr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88CADED8-1880-13B0-174B-79B67CD1D6C6}"/>
                </a:ext>
              </a:extLst>
            </p:cNvPr>
            <p:cNvSpPr/>
            <p:nvPr/>
          </p:nvSpPr>
          <p:spPr>
            <a:xfrm>
              <a:off x="133109" y="2828447"/>
              <a:ext cx="8871436" cy="1184881"/>
            </a:xfrm>
            <a:prstGeom prst="roundRect">
              <a:avLst>
                <a:gd name="adj" fmla="val 10183"/>
              </a:avLst>
            </a:prstGeom>
            <a:solidFill>
              <a:schemeClr val="bg2">
                <a:lumMod val="90000"/>
                <a:alpha val="34118"/>
              </a:schemeClr>
            </a:solidFill>
            <a:ln w="158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10661AF-4A84-6A29-8CB2-0D80DCD4713B}"/>
                </a:ext>
              </a:extLst>
            </p:cNvPr>
            <p:cNvSpPr txBox="1"/>
            <p:nvPr/>
          </p:nvSpPr>
          <p:spPr>
            <a:xfrm>
              <a:off x="127431" y="3112983"/>
              <a:ext cx="1826947" cy="61786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Graph Representation</a:t>
              </a:r>
            </a:p>
          </p:txBody>
        </p:sp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09823954-BBCB-24F6-2C8D-0AAF2BD40D03}"/>
                </a:ext>
              </a:extLst>
            </p:cNvPr>
            <p:cNvSpPr/>
            <p:nvPr/>
          </p:nvSpPr>
          <p:spPr>
            <a:xfrm>
              <a:off x="3027975" y="3274867"/>
              <a:ext cx="1157399" cy="241294"/>
            </a:xfrm>
            <a:prstGeom prst="rect">
              <a:avLst/>
            </a:prstGeom>
            <a:gradFill>
              <a:gsLst>
                <a:gs pos="0">
                  <a:srgbClr val="D3C5F2"/>
                </a:gs>
                <a:gs pos="30000">
                  <a:srgbClr val="D3C5F2"/>
                </a:gs>
                <a:gs pos="36000">
                  <a:srgbClr val="5B9BD5">
                    <a:lumMod val="20000"/>
                    <a:lumOff val="80000"/>
                  </a:srgbClr>
                </a:gs>
                <a:gs pos="63000">
                  <a:srgbClr val="5B9BD5">
                    <a:lumMod val="20000"/>
                    <a:lumOff val="80000"/>
                  </a:srgbClr>
                </a:gs>
                <a:gs pos="69000">
                  <a:srgbClr val="ED7D31">
                    <a:lumMod val="20000"/>
                    <a:lumOff val="80000"/>
                  </a:srgbClr>
                </a:gs>
                <a:gs pos="100000">
                  <a:srgbClr val="ED7D31">
                    <a:lumMod val="20000"/>
                    <a:lumOff val="80000"/>
                  </a:srgbClr>
                </a:gs>
              </a:gsLst>
              <a:lin ang="5400000" scaled="1"/>
            </a:gra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GTGGATTATG</a:t>
              </a:r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:a16="http://schemas.microsoft.com/office/drawing/2014/main" id="{FB6FC6BE-B794-FBF6-3EF3-C4530AE6A2BD}"/>
                </a:ext>
              </a:extLst>
            </p:cNvPr>
            <p:cNvSpPr/>
            <p:nvPr/>
          </p:nvSpPr>
          <p:spPr>
            <a:xfrm>
              <a:off x="4351971" y="3014090"/>
              <a:ext cx="906684" cy="241294"/>
            </a:xfrm>
            <a:prstGeom prst="rect">
              <a:avLst/>
            </a:prstGeom>
            <a:solidFill>
              <a:srgbClr val="D3C5F2"/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ATG</a:t>
              </a:r>
              <a:r>
                <a:rPr kumimoji="0" lang="en-C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7A62E7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A</a:t>
              </a: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CGA</a:t>
              </a:r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90B476C3-2F60-0A12-AB6B-449C6350A1BE}"/>
                </a:ext>
              </a:extLst>
            </p:cNvPr>
            <p:cNvSpPr/>
            <p:nvPr/>
          </p:nvSpPr>
          <p:spPr>
            <a:xfrm>
              <a:off x="4351971" y="3276592"/>
              <a:ext cx="906684" cy="241294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ATG</a:t>
              </a:r>
              <a:r>
                <a:rPr kumimoji="0" lang="en-C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</a:t>
              </a: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CGA</a:t>
              </a:r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9A8EB0AC-70C2-4F9B-FCEA-97F8D7B752EF}"/>
                </a:ext>
              </a:extLst>
            </p:cNvPr>
            <p:cNvSpPr/>
            <p:nvPr/>
          </p:nvSpPr>
          <p:spPr>
            <a:xfrm>
              <a:off x="4351971" y="3539094"/>
              <a:ext cx="906684" cy="241294"/>
            </a:xfrm>
            <a:prstGeom prst="rect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ATG</a:t>
              </a:r>
              <a:r>
                <a:rPr kumimoji="0" lang="en-C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T</a:t>
              </a: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CGA</a:t>
              </a:r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93E83D80-41E6-D511-8449-8F4B777E7C78}"/>
                </a:ext>
              </a:extLst>
            </p:cNvPr>
            <p:cNvSpPr/>
            <p:nvPr/>
          </p:nvSpPr>
          <p:spPr>
            <a:xfrm>
              <a:off x="5452663" y="3274867"/>
              <a:ext cx="998069" cy="241294"/>
            </a:xfrm>
            <a:prstGeom prst="rect">
              <a:avLst/>
            </a:prstGeom>
            <a:gradFill>
              <a:gsLst>
                <a:gs pos="0">
                  <a:srgbClr val="D3C5F2"/>
                </a:gs>
                <a:gs pos="30000">
                  <a:srgbClr val="D3C5F2"/>
                </a:gs>
                <a:gs pos="36000">
                  <a:srgbClr val="5B9BD5">
                    <a:lumMod val="20000"/>
                    <a:lumOff val="80000"/>
                  </a:srgbClr>
                </a:gs>
                <a:gs pos="63000">
                  <a:srgbClr val="5B9BD5">
                    <a:lumMod val="20000"/>
                    <a:lumOff val="80000"/>
                  </a:srgbClr>
                </a:gs>
                <a:gs pos="69000">
                  <a:srgbClr val="ED7D31">
                    <a:lumMod val="20000"/>
                    <a:lumOff val="80000"/>
                  </a:srgbClr>
                </a:gs>
                <a:gs pos="100000">
                  <a:srgbClr val="ED7D31">
                    <a:lumMod val="20000"/>
                    <a:lumOff val="80000"/>
                  </a:srgbClr>
                </a:gs>
              </a:gsLst>
              <a:lin ang="5400000" scaled="1"/>
            </a:gra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CGAGGCTA</a:t>
              </a:r>
            </a:p>
          </p:txBody>
        </p:sp>
        <p:cxnSp>
          <p:nvCxnSpPr>
            <p:cNvPr id="282" name="Straight Arrow Connector 281">
              <a:extLst>
                <a:ext uri="{FF2B5EF4-FFF2-40B4-BE49-F238E27FC236}">
                  <a16:creationId xmlns:a16="http://schemas.microsoft.com/office/drawing/2014/main" id="{BCBEC3B5-96BD-D27F-EADB-2CA66E9BB910}"/>
                </a:ext>
              </a:extLst>
            </p:cNvPr>
            <p:cNvCxnSpPr>
              <a:cxnSpLocks/>
              <a:stCxn id="277" idx="3"/>
              <a:endCxn id="278" idx="1"/>
            </p:cNvCxnSpPr>
            <p:nvPr/>
          </p:nvCxnSpPr>
          <p:spPr>
            <a:xfrm flipV="1">
              <a:off x="4185374" y="3134737"/>
              <a:ext cx="166597" cy="260777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sm" len="med"/>
            </a:ln>
            <a:effectLst/>
          </p:spPr>
        </p:cxnSp>
        <p:cxnSp>
          <p:nvCxnSpPr>
            <p:cNvPr id="283" name="Straight Arrow Connector 282">
              <a:extLst>
                <a:ext uri="{FF2B5EF4-FFF2-40B4-BE49-F238E27FC236}">
                  <a16:creationId xmlns:a16="http://schemas.microsoft.com/office/drawing/2014/main" id="{5AA88FE6-1943-7C96-A38C-10E538203F26}"/>
                </a:ext>
              </a:extLst>
            </p:cNvPr>
            <p:cNvCxnSpPr>
              <a:cxnSpLocks/>
              <a:stCxn id="277" idx="3"/>
              <a:endCxn id="279" idx="1"/>
            </p:cNvCxnSpPr>
            <p:nvPr/>
          </p:nvCxnSpPr>
          <p:spPr>
            <a:xfrm>
              <a:off x="4185374" y="3395514"/>
              <a:ext cx="166597" cy="1725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med" len="med"/>
            </a:ln>
            <a:effectLst/>
          </p:spPr>
        </p:cxnSp>
        <p:cxnSp>
          <p:nvCxnSpPr>
            <p:cNvPr id="284" name="Straight Arrow Connector 283">
              <a:extLst>
                <a:ext uri="{FF2B5EF4-FFF2-40B4-BE49-F238E27FC236}">
                  <a16:creationId xmlns:a16="http://schemas.microsoft.com/office/drawing/2014/main" id="{7A394D01-785D-9FB0-7BE6-C59DC05F92B4}"/>
                </a:ext>
              </a:extLst>
            </p:cNvPr>
            <p:cNvCxnSpPr>
              <a:cxnSpLocks/>
              <a:stCxn id="277" idx="3"/>
              <a:endCxn id="280" idx="1"/>
            </p:cNvCxnSpPr>
            <p:nvPr/>
          </p:nvCxnSpPr>
          <p:spPr>
            <a:xfrm>
              <a:off x="4185374" y="3395514"/>
              <a:ext cx="166597" cy="264227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sm" len="med"/>
            </a:ln>
            <a:effectLst/>
          </p:spPr>
        </p:cxnSp>
        <p:cxnSp>
          <p:nvCxnSpPr>
            <p:cNvPr id="285" name="Straight Arrow Connector 284">
              <a:extLst>
                <a:ext uri="{FF2B5EF4-FFF2-40B4-BE49-F238E27FC236}">
                  <a16:creationId xmlns:a16="http://schemas.microsoft.com/office/drawing/2014/main" id="{510CD298-C990-F400-5524-BB5FBCD47652}"/>
                </a:ext>
              </a:extLst>
            </p:cNvPr>
            <p:cNvCxnSpPr>
              <a:cxnSpLocks/>
              <a:stCxn id="278" idx="3"/>
              <a:endCxn id="281" idx="1"/>
            </p:cNvCxnSpPr>
            <p:nvPr/>
          </p:nvCxnSpPr>
          <p:spPr>
            <a:xfrm>
              <a:off x="5258655" y="3134737"/>
              <a:ext cx="194008" cy="260777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sm" len="med"/>
            </a:ln>
            <a:effectLst/>
          </p:spPr>
        </p:cxnSp>
        <p:cxnSp>
          <p:nvCxnSpPr>
            <p:cNvPr id="286" name="Straight Arrow Connector 285">
              <a:extLst>
                <a:ext uri="{FF2B5EF4-FFF2-40B4-BE49-F238E27FC236}">
                  <a16:creationId xmlns:a16="http://schemas.microsoft.com/office/drawing/2014/main" id="{BCA0503E-3324-6FB1-F0BA-991A802A63FB}"/>
                </a:ext>
              </a:extLst>
            </p:cNvPr>
            <p:cNvCxnSpPr>
              <a:cxnSpLocks/>
              <a:stCxn id="279" idx="3"/>
              <a:endCxn id="281" idx="1"/>
            </p:cNvCxnSpPr>
            <p:nvPr/>
          </p:nvCxnSpPr>
          <p:spPr>
            <a:xfrm flipV="1">
              <a:off x="5258655" y="3395514"/>
              <a:ext cx="194008" cy="1725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med" len="med"/>
            </a:ln>
            <a:effectLst/>
          </p:spPr>
        </p:cxnSp>
        <p:cxnSp>
          <p:nvCxnSpPr>
            <p:cNvPr id="287" name="Straight Arrow Connector 286">
              <a:extLst>
                <a:ext uri="{FF2B5EF4-FFF2-40B4-BE49-F238E27FC236}">
                  <a16:creationId xmlns:a16="http://schemas.microsoft.com/office/drawing/2014/main" id="{444370F6-1E06-12E3-6AAA-CDDA5B3F3984}"/>
                </a:ext>
              </a:extLst>
            </p:cNvPr>
            <p:cNvCxnSpPr>
              <a:cxnSpLocks/>
              <a:stCxn id="280" idx="3"/>
              <a:endCxn id="281" idx="1"/>
            </p:cNvCxnSpPr>
            <p:nvPr/>
          </p:nvCxnSpPr>
          <p:spPr>
            <a:xfrm flipV="1">
              <a:off x="5258655" y="3395514"/>
              <a:ext cx="194008" cy="264227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sm" len="med"/>
            </a:ln>
            <a:effectLst/>
          </p:spPr>
        </p:cxn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4652A156-51BF-5023-83C8-C9A76EFC336B}"/>
              </a:ext>
            </a:extLst>
          </p:cNvPr>
          <p:cNvGrpSpPr/>
          <p:nvPr/>
        </p:nvGrpSpPr>
        <p:grpSpPr>
          <a:xfrm>
            <a:off x="1351764" y="1001842"/>
            <a:ext cx="2664678" cy="1580364"/>
            <a:chOff x="1353912" y="1003990"/>
            <a:chExt cx="2664678" cy="1580364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308C8F51-8B0A-900C-2CD8-C02C390E54A0}"/>
                </a:ext>
              </a:extLst>
            </p:cNvPr>
            <p:cNvGrpSpPr/>
            <p:nvPr/>
          </p:nvGrpSpPr>
          <p:grpSpPr>
            <a:xfrm>
              <a:off x="1741557" y="1003990"/>
              <a:ext cx="2277033" cy="1580364"/>
              <a:chOff x="2012016" y="965353"/>
              <a:chExt cx="2277033" cy="1580364"/>
            </a:xfrm>
          </p:grpSpPr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2A07ECE6-929A-9CF5-A76F-32075CC7DB65}"/>
                  </a:ext>
                </a:extLst>
              </p:cNvPr>
              <p:cNvSpPr/>
              <p:nvPr/>
            </p:nvSpPr>
            <p:spPr>
              <a:xfrm>
                <a:off x="2012016" y="1199517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E1BCA3BF-6F4A-40D6-D20F-B09B94BA919D}"/>
                  </a:ext>
                </a:extLst>
              </p:cNvPr>
              <p:cNvSpPr/>
              <p:nvPr/>
            </p:nvSpPr>
            <p:spPr>
              <a:xfrm>
                <a:off x="2124411" y="1329808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8BA56769-9B48-8B9A-610A-13E7A07D3DC8}"/>
                  </a:ext>
                </a:extLst>
              </p:cNvPr>
              <p:cNvSpPr/>
              <p:nvPr/>
            </p:nvSpPr>
            <p:spPr>
              <a:xfrm>
                <a:off x="2645746" y="1493532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03" name="TextBox 302">
                <a:extLst>
                  <a:ext uri="{FF2B5EF4-FFF2-40B4-BE49-F238E27FC236}">
                    <a16:creationId xmlns:a16="http://schemas.microsoft.com/office/drawing/2014/main" id="{9602451F-BF70-6D29-7803-F605041A1542}"/>
                  </a:ext>
                </a:extLst>
              </p:cNvPr>
              <p:cNvSpPr txBox="1"/>
              <p:nvPr/>
            </p:nvSpPr>
            <p:spPr>
              <a:xfrm>
                <a:off x="2063760" y="965353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7FC838F4-3447-DBF4-C500-F62019BB03C2}"/>
                  </a:ext>
                </a:extLst>
              </p:cNvPr>
              <p:cNvSpPr/>
              <p:nvPr/>
            </p:nvSpPr>
            <p:spPr>
              <a:xfrm>
                <a:off x="2753061" y="1623823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</a:p>
            </p:txBody>
          </p:sp>
          <p:sp>
            <p:nvSpPr>
              <p:cNvPr id="305" name="Rectangle 304">
                <a:extLst>
                  <a:ext uri="{FF2B5EF4-FFF2-40B4-BE49-F238E27FC236}">
                    <a16:creationId xmlns:a16="http://schemas.microsoft.com/office/drawing/2014/main" id="{4D3222D0-9283-5EB4-D212-E6D52A14EFF2}"/>
                  </a:ext>
                </a:extLst>
              </p:cNvPr>
              <p:cNvSpPr/>
              <p:nvPr/>
            </p:nvSpPr>
            <p:spPr>
              <a:xfrm>
                <a:off x="2860376" y="1754114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id="{BBC79151-F259-AD11-2B1C-D47521830447}"/>
                  </a:ext>
                </a:extLst>
              </p:cNvPr>
              <p:cNvSpPr/>
              <p:nvPr/>
            </p:nvSpPr>
            <p:spPr>
              <a:xfrm>
                <a:off x="2967691" y="1894565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id="{62B66121-595A-DC36-8349-7C9E968EA451}"/>
                  </a:ext>
                </a:extLst>
              </p:cNvPr>
              <p:cNvSpPr/>
              <p:nvPr/>
            </p:nvSpPr>
            <p:spPr>
              <a:xfrm>
                <a:off x="3075006" y="2023840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A62E7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FD7E206F-A258-E7D9-A692-F27D07A92BA0}"/>
                  </a:ext>
                </a:extLst>
              </p:cNvPr>
              <p:cNvSpPr/>
              <p:nvPr/>
            </p:nvSpPr>
            <p:spPr>
              <a:xfrm>
                <a:off x="3187401" y="2154131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309" name="TextBox 308">
                <a:extLst>
                  <a:ext uri="{FF2B5EF4-FFF2-40B4-BE49-F238E27FC236}">
                    <a16:creationId xmlns:a16="http://schemas.microsoft.com/office/drawing/2014/main" id="{FE7401A5-B31E-A284-5653-01A98C5486D6}"/>
                  </a:ext>
                </a:extLst>
              </p:cNvPr>
              <p:cNvSpPr txBox="1"/>
              <p:nvPr/>
            </p:nvSpPr>
            <p:spPr>
              <a:xfrm>
                <a:off x="2308401" y="1385520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310" name="TextBox 309">
                <a:extLst>
                  <a:ext uri="{FF2B5EF4-FFF2-40B4-BE49-F238E27FC236}">
                    <a16:creationId xmlns:a16="http://schemas.microsoft.com/office/drawing/2014/main" id="{BACEB559-184C-8D9E-D066-6B6B564F7F1D}"/>
                  </a:ext>
                </a:extLst>
              </p:cNvPr>
              <p:cNvSpPr txBox="1"/>
              <p:nvPr/>
            </p:nvSpPr>
            <p:spPr>
              <a:xfrm>
                <a:off x="3380771" y="2207163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</p:grpSp>
        <p:pic>
          <p:nvPicPr>
            <p:cNvPr id="299" name="Graphic 298" descr="Woman">
              <a:extLst>
                <a:ext uri="{FF2B5EF4-FFF2-40B4-BE49-F238E27FC236}">
                  <a16:creationId xmlns:a16="http://schemas.microsoft.com/office/drawing/2014/main" id="{1D91B4A0-2657-9928-F3C3-E25537BFD6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53912" y="1457754"/>
              <a:ext cx="628808" cy="628808"/>
            </a:xfrm>
            <a:prstGeom prst="rect">
              <a:avLst/>
            </a:prstGeom>
          </p:spPr>
        </p:pic>
      </p:grp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3ED444F5-2C65-F3CC-94D3-0EF5F989F6CB}"/>
              </a:ext>
            </a:extLst>
          </p:cNvPr>
          <p:cNvGrpSpPr/>
          <p:nvPr/>
        </p:nvGrpSpPr>
        <p:grpSpPr>
          <a:xfrm>
            <a:off x="3995434" y="984857"/>
            <a:ext cx="2683951" cy="1594460"/>
            <a:chOff x="3997582" y="987005"/>
            <a:chExt cx="2683951" cy="1594460"/>
          </a:xfrm>
        </p:grpSpPr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34764B56-900E-D80B-E78C-5C33D22E2A15}"/>
                </a:ext>
              </a:extLst>
            </p:cNvPr>
            <p:cNvGrpSpPr/>
            <p:nvPr/>
          </p:nvGrpSpPr>
          <p:grpSpPr>
            <a:xfrm>
              <a:off x="4404500" y="987005"/>
              <a:ext cx="2277033" cy="1594460"/>
              <a:chOff x="4597685" y="948368"/>
              <a:chExt cx="2277033" cy="1594460"/>
            </a:xfrm>
          </p:grpSpPr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id="{CBD2EEAB-D2E9-EDDD-4C62-5B12AE3A6CAF}"/>
                  </a:ext>
                </a:extLst>
              </p:cNvPr>
              <p:cNvSpPr/>
              <p:nvPr/>
            </p:nvSpPr>
            <p:spPr>
              <a:xfrm>
                <a:off x="4597685" y="1182532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15" name="Rectangle 314">
                <a:extLst>
                  <a:ext uri="{FF2B5EF4-FFF2-40B4-BE49-F238E27FC236}">
                    <a16:creationId xmlns:a16="http://schemas.microsoft.com/office/drawing/2014/main" id="{A8ECB7D5-C59F-0C31-67A3-A70B114E9BD9}"/>
                  </a:ext>
                </a:extLst>
              </p:cNvPr>
              <p:cNvSpPr/>
              <p:nvPr/>
            </p:nvSpPr>
            <p:spPr>
              <a:xfrm>
                <a:off x="4710080" y="132240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C633F48D-1CC6-6C84-7B14-CC4879D11E2B}"/>
                  </a:ext>
                </a:extLst>
              </p:cNvPr>
              <p:cNvSpPr txBox="1"/>
              <p:nvPr/>
            </p:nvSpPr>
            <p:spPr>
              <a:xfrm>
                <a:off x="4649429" y="948368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17" name="Rectangle 316">
                <a:extLst>
                  <a:ext uri="{FF2B5EF4-FFF2-40B4-BE49-F238E27FC236}">
                    <a16:creationId xmlns:a16="http://schemas.microsoft.com/office/drawing/2014/main" id="{F2B8815E-9CE7-E796-6F8C-D5B8BCFD0ABB}"/>
                  </a:ext>
                </a:extLst>
              </p:cNvPr>
              <p:cNvSpPr/>
              <p:nvPr/>
            </p:nvSpPr>
            <p:spPr>
              <a:xfrm>
                <a:off x="5231415" y="1477551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18" name="TextBox 317">
                <a:extLst>
                  <a:ext uri="{FF2B5EF4-FFF2-40B4-BE49-F238E27FC236}">
                    <a16:creationId xmlns:a16="http://schemas.microsoft.com/office/drawing/2014/main" id="{FD859199-F55B-8B08-3C01-D374097FFD63}"/>
                  </a:ext>
                </a:extLst>
              </p:cNvPr>
              <p:cNvSpPr txBox="1"/>
              <p:nvPr/>
            </p:nvSpPr>
            <p:spPr>
              <a:xfrm>
                <a:off x="4903112" y="1372471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319" name="TextBox 318">
                <a:extLst>
                  <a:ext uri="{FF2B5EF4-FFF2-40B4-BE49-F238E27FC236}">
                    <a16:creationId xmlns:a16="http://schemas.microsoft.com/office/drawing/2014/main" id="{B6D4B876-90D6-A015-40B4-04ADBD865204}"/>
                  </a:ext>
                </a:extLst>
              </p:cNvPr>
              <p:cNvSpPr txBox="1"/>
              <p:nvPr/>
            </p:nvSpPr>
            <p:spPr>
              <a:xfrm>
                <a:off x="5975482" y="220427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A63B4F61-C733-7550-F663-D7C160CF546F}"/>
                  </a:ext>
                </a:extLst>
              </p:cNvPr>
              <p:cNvSpPr/>
              <p:nvPr/>
            </p:nvSpPr>
            <p:spPr>
              <a:xfrm>
                <a:off x="5338730" y="160739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21" name="Rectangle 320">
                <a:extLst>
                  <a:ext uri="{FF2B5EF4-FFF2-40B4-BE49-F238E27FC236}">
                    <a16:creationId xmlns:a16="http://schemas.microsoft.com/office/drawing/2014/main" id="{A4C592EC-6516-8EA8-CB20-ACC503B4C1E7}"/>
                  </a:ext>
                </a:extLst>
              </p:cNvPr>
              <p:cNvSpPr/>
              <p:nvPr/>
            </p:nvSpPr>
            <p:spPr>
              <a:xfrm>
                <a:off x="5446045" y="1737229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id="{B384A7B4-F3CD-59D6-4A66-7867C527DF6C}"/>
                  </a:ext>
                </a:extLst>
              </p:cNvPr>
              <p:cNvSpPr/>
              <p:nvPr/>
            </p:nvSpPr>
            <p:spPr>
              <a:xfrm>
                <a:off x="5553360" y="186744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323" name="Rectangle 322">
                <a:extLst>
                  <a:ext uri="{FF2B5EF4-FFF2-40B4-BE49-F238E27FC236}">
                    <a16:creationId xmlns:a16="http://schemas.microsoft.com/office/drawing/2014/main" id="{19368449-95F6-AEF3-86B8-223F75EE5C76}"/>
                  </a:ext>
                </a:extLst>
              </p:cNvPr>
              <p:cNvSpPr/>
              <p:nvPr/>
            </p:nvSpPr>
            <p:spPr>
              <a:xfrm>
                <a:off x="5660675" y="1997727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7F10D28F-657D-0448-355A-F77E808F73FA}"/>
                  </a:ext>
                </a:extLst>
              </p:cNvPr>
              <p:cNvSpPr/>
              <p:nvPr/>
            </p:nvSpPr>
            <p:spPr>
              <a:xfrm>
                <a:off x="5773070" y="2127938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</p:grpSp>
        <p:pic>
          <p:nvPicPr>
            <p:cNvPr id="313" name="Graphic 312" descr="Man">
              <a:extLst>
                <a:ext uri="{FF2B5EF4-FFF2-40B4-BE49-F238E27FC236}">
                  <a16:creationId xmlns:a16="http://schemas.microsoft.com/office/drawing/2014/main" id="{C8D5FF16-3FFD-FFC6-F455-0D97F13659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97582" y="1426077"/>
              <a:ext cx="604391" cy="604391"/>
            </a:xfrm>
            <a:prstGeom prst="rect">
              <a:avLst/>
            </a:prstGeom>
          </p:spPr>
        </p:pic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7CD0DDA7-54ED-8DAB-A731-B9388151ECC7}"/>
              </a:ext>
            </a:extLst>
          </p:cNvPr>
          <p:cNvGrpSpPr/>
          <p:nvPr/>
        </p:nvGrpSpPr>
        <p:grpSpPr>
          <a:xfrm>
            <a:off x="6257068" y="995680"/>
            <a:ext cx="2728295" cy="1584300"/>
            <a:chOff x="6259216" y="997828"/>
            <a:chExt cx="2728295" cy="1584300"/>
          </a:xfrm>
        </p:grpSpPr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818D8C52-3F22-D2A9-B776-85A252A51B8E}"/>
                </a:ext>
              </a:extLst>
            </p:cNvPr>
            <p:cNvGrpSpPr/>
            <p:nvPr/>
          </p:nvGrpSpPr>
          <p:grpSpPr>
            <a:xfrm>
              <a:off x="6710478" y="997828"/>
              <a:ext cx="2277033" cy="1584300"/>
              <a:chOff x="6710478" y="959191"/>
              <a:chExt cx="2277033" cy="1584300"/>
            </a:xfrm>
          </p:grpSpPr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28CB8627-73BD-1F51-DD02-C6A22D97D6D5}"/>
                  </a:ext>
                </a:extLst>
              </p:cNvPr>
              <p:cNvSpPr/>
              <p:nvPr/>
            </p:nvSpPr>
            <p:spPr>
              <a:xfrm>
                <a:off x="6710478" y="1193355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id="{F7DF07B8-5D9D-2FF9-71F4-ED7C7FD1D881}"/>
                  </a:ext>
                </a:extLst>
              </p:cNvPr>
              <p:cNvSpPr/>
              <p:nvPr/>
            </p:nvSpPr>
            <p:spPr>
              <a:xfrm>
                <a:off x="6822873" y="13332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TGGA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id="{19088C18-B514-7E34-3CB4-79F1FF335D36}"/>
                  </a:ext>
                </a:extLst>
              </p:cNvPr>
              <p:cNvSpPr/>
              <p:nvPr/>
            </p:nvSpPr>
            <p:spPr>
              <a:xfrm>
                <a:off x="7344208" y="1488374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TATG</a:t>
                </a:r>
                <a:endParaRPr kumimoji="0" lang="en-C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B6682667-82EE-37CF-BDAA-199ADD338B2C}"/>
                  </a:ext>
                </a:extLst>
              </p:cNvPr>
              <p:cNvSpPr txBox="1"/>
              <p:nvPr/>
            </p:nvSpPr>
            <p:spPr>
              <a:xfrm>
                <a:off x="6762222" y="959191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GTGGATTATG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55A11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CGAGGCTA</a:t>
                </a:r>
                <a:endParaRPr kumimoji="0" lang="en-CA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endParaRPr>
              </a:p>
            </p:txBody>
          </p:sp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id="{C982EC2D-44DA-08E1-4443-A5AE3635FBC5}"/>
                  </a:ext>
                </a:extLst>
              </p:cNvPr>
              <p:cNvSpPr/>
              <p:nvPr/>
            </p:nvSpPr>
            <p:spPr>
              <a:xfrm>
                <a:off x="7451523" y="161821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ATG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</a:p>
            </p:txBody>
          </p:sp>
          <p:sp>
            <p:nvSpPr>
              <p:cNvPr id="333" name="Rectangle 332">
                <a:extLst>
                  <a:ext uri="{FF2B5EF4-FFF2-40B4-BE49-F238E27FC236}">
                    <a16:creationId xmlns:a16="http://schemas.microsoft.com/office/drawing/2014/main" id="{13A68627-6705-5592-7CFB-7992192F86B1}"/>
                  </a:ext>
                </a:extLst>
              </p:cNvPr>
              <p:cNvSpPr/>
              <p:nvPr/>
            </p:nvSpPr>
            <p:spPr>
              <a:xfrm>
                <a:off x="7558838" y="1748052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id="{E5BCCAD8-5376-877F-B7D3-200947A41C02}"/>
                  </a:ext>
                </a:extLst>
              </p:cNvPr>
              <p:cNvSpPr/>
              <p:nvPr/>
            </p:nvSpPr>
            <p:spPr>
              <a:xfrm>
                <a:off x="7666153" y="18884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G</a:t>
                </a: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335" name="Rectangle 334">
                <a:extLst>
                  <a:ext uri="{FF2B5EF4-FFF2-40B4-BE49-F238E27FC236}">
                    <a16:creationId xmlns:a16="http://schemas.microsoft.com/office/drawing/2014/main" id="{A4D924ED-4AAC-B929-71FE-6BA370061E60}"/>
                  </a:ext>
                </a:extLst>
              </p:cNvPr>
              <p:cNvSpPr/>
              <p:nvPr/>
            </p:nvSpPr>
            <p:spPr>
              <a:xfrm>
                <a:off x="7773468" y="2018710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T</a:t>
                </a: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id="{5454A01C-B62C-25E0-F4B5-830625D7C866}"/>
                  </a:ext>
                </a:extLst>
              </p:cNvPr>
              <p:cNvSpPr/>
              <p:nvPr/>
            </p:nvSpPr>
            <p:spPr>
              <a:xfrm>
                <a:off x="7885863" y="2148921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ea typeface="+mn-ea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337" name="TextBox 336">
                <a:extLst>
                  <a:ext uri="{FF2B5EF4-FFF2-40B4-BE49-F238E27FC236}">
                    <a16:creationId xmlns:a16="http://schemas.microsoft.com/office/drawing/2014/main" id="{855BB62A-23A7-A7A2-6375-17C541EA01A0}"/>
                  </a:ext>
                </a:extLst>
              </p:cNvPr>
              <p:cNvSpPr txBox="1"/>
              <p:nvPr/>
            </p:nvSpPr>
            <p:spPr>
              <a:xfrm>
                <a:off x="7022871" y="138329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  <p:sp>
            <p:nvSpPr>
              <p:cNvPr id="338" name="TextBox 337">
                <a:extLst>
                  <a:ext uri="{FF2B5EF4-FFF2-40B4-BE49-F238E27FC236}">
                    <a16:creationId xmlns:a16="http://schemas.microsoft.com/office/drawing/2014/main" id="{E8405D4E-D0C3-66BA-F3D2-E4EF6BA53FE3}"/>
                  </a:ext>
                </a:extLst>
              </p:cNvPr>
              <p:cNvSpPr txBox="1"/>
              <p:nvPr/>
            </p:nvSpPr>
            <p:spPr>
              <a:xfrm>
                <a:off x="8095241" y="2204937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…</a:t>
                </a:r>
              </a:p>
            </p:txBody>
          </p:sp>
        </p:grpSp>
        <p:pic>
          <p:nvPicPr>
            <p:cNvPr id="327" name="Picture 326">
              <a:extLst>
                <a:ext uri="{FF2B5EF4-FFF2-40B4-BE49-F238E27FC236}">
                  <a16:creationId xmlns:a16="http://schemas.microsoft.com/office/drawing/2014/main" id="{4F42B25C-12C6-8EF7-8961-D337AA4C3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59216" y="1361037"/>
              <a:ext cx="560370" cy="56037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8647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19 0.03218 L 0.20902 0.23079 " pathEditMode="relative" ptsTypes="AA">
                                      <p:cBhvr>
                                        <p:cTn id="6" dur="2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-0.06667 0.228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0" y="974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0.03009 L -0.28333 0.23102 " pathEditMode="relative" ptsTypes="AA">
                                      <p:cBhvr>
                                        <p:cTn id="10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4" grpId="0"/>
      <p:bldP spid="82" grpId="0"/>
      <p:bldP spid="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25AAD-C8DF-C1C9-9CBD-89D94775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Large-Scale Genome Graphs</a:t>
            </a:r>
            <a:endParaRPr lang="en-CH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469767-C016-E142-EA31-058FCC8F4094}"/>
              </a:ext>
            </a:extLst>
          </p:cNvPr>
          <p:cNvSpPr/>
          <p:nvPr/>
        </p:nvSpPr>
        <p:spPr>
          <a:xfrm>
            <a:off x="0" y="4745351"/>
            <a:ext cx="9144000" cy="11772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Critical for enabling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658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massive, population-scale analyses 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1658FF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9F8FD7-C646-5232-1041-91C962C62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r="2469"/>
          <a:stretch>
            <a:fillRect/>
          </a:stretch>
        </p:blipFill>
        <p:spPr>
          <a:xfrm>
            <a:off x="171450" y="1104419"/>
            <a:ext cx="8801100" cy="34718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3D92F0-EDFD-6775-E299-26B1B4E26A64}"/>
              </a:ext>
            </a:extLst>
          </p:cNvPr>
          <p:cNvSpPr txBox="1"/>
          <p:nvPr/>
        </p:nvSpPr>
        <p:spPr>
          <a:xfrm>
            <a:off x="1225550" y="6387067"/>
            <a:ext cx="7505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i="1" dirty="0">
                <a:solidFill>
                  <a:schemeClr val="accent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https://sangerinstitute.blog/2023/05/10/a-representative-reference-genome/</a:t>
            </a:r>
            <a:r>
              <a:rPr lang="en-CH" i="1" dirty="0">
                <a:solidFill>
                  <a:schemeClr val="accent3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39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06D86-1417-2F23-DD4A-922169252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Data Movement Overheads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044CD8-610C-9482-F782-8EF0CAB37249}"/>
              </a:ext>
            </a:extLst>
          </p:cNvPr>
          <p:cNvSpPr/>
          <p:nvPr/>
        </p:nvSpPr>
        <p:spPr>
          <a:xfrm>
            <a:off x="0" y="4776487"/>
            <a:ext cx="9144000" cy="7489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movement overhead </a:t>
            </a: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8" name="Striped Right Arrow 7">
            <a:extLst>
              <a:ext uri="{FF2B5EF4-FFF2-40B4-BE49-F238E27FC236}">
                <a16:creationId xmlns:a16="http://schemas.microsoft.com/office/drawing/2014/main" id="{64A4E58C-5F04-036A-3F94-9F1143066885}"/>
              </a:ext>
            </a:extLst>
          </p:cNvPr>
          <p:cNvSpPr/>
          <p:nvPr/>
        </p:nvSpPr>
        <p:spPr>
          <a:xfrm>
            <a:off x="1445366" y="1024853"/>
            <a:ext cx="5886717" cy="985838"/>
          </a:xfrm>
          <a:prstGeom prst="strip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Movement</a:t>
            </a:r>
          </a:p>
        </p:txBody>
      </p:sp>
      <p:pic>
        <p:nvPicPr>
          <p:cNvPr id="9" name="Graphic 8" descr="Close">
            <a:extLst>
              <a:ext uri="{FF2B5EF4-FFF2-40B4-BE49-F238E27FC236}">
                <a16:creationId xmlns:a16="http://schemas.microsoft.com/office/drawing/2014/main" id="{36C36A23-2AAC-8DAF-8440-5CD6DFA37F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8838" y="4692081"/>
            <a:ext cx="914400" cy="9144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8D86C99-4463-39EC-011A-D9A8DA81CB1A}"/>
              </a:ext>
            </a:extLst>
          </p:cNvPr>
          <p:cNvSpPr/>
          <p:nvPr/>
        </p:nvSpPr>
        <p:spPr>
          <a:xfrm>
            <a:off x="6724358" y="246595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(CPU or Accelerator)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A864DD2-3E27-A76E-0450-22C052742A39}"/>
              </a:ext>
            </a:extLst>
          </p:cNvPr>
          <p:cNvSpPr/>
          <p:nvPr/>
        </p:nvSpPr>
        <p:spPr>
          <a:xfrm>
            <a:off x="5842000" y="246595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</a:t>
            </a:r>
            <a:endParaRPr kumimoji="0" lang="en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09F6B3B-B747-80B9-2096-A2C76379A4A8}"/>
              </a:ext>
            </a:extLst>
          </p:cNvPr>
          <p:cNvSpPr/>
          <p:nvPr/>
        </p:nvSpPr>
        <p:spPr>
          <a:xfrm>
            <a:off x="3898900" y="246595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Memory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86C37F2-3474-AEB5-4C03-7397698FB6E5}"/>
              </a:ext>
            </a:extLst>
          </p:cNvPr>
          <p:cNvSpPr/>
          <p:nvPr/>
        </p:nvSpPr>
        <p:spPr>
          <a:xfrm>
            <a:off x="322865" y="246595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676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0.5|0.5|0.6|0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2.5|1.2|4.2|2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0.1|1.7|6.3|6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4.9|5.8|9.2|6.6|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5.7|9.9|1.9|2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3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4.5|6.4|3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11.2|6.2|0.4|3|5.3|4.5|5.3|4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0.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11.2|6.2|0.4|3|5.3|4.5|5.3|4.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1.2|4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8.9|3.5|6.6|0.8|0.6|1.3|5.1|5.6|12.2|2.2|0.4|2.6|8.5|4.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.2|2.1|2.6|2.9|2.4|3|1.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.2|2.1|2.6|2.9|2.4|3|1.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.2|2.1|2.6|2.9|2.4|3|1.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.2|2.1|2.6|2.9|2.4|3|1.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|0.6|2.4|8.4|2.4|6.1|4.6|0.7|6.9|5.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4.7|2.3|5.4|2.5|1.3|1.6|5|4.5|3.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4.8|2.5|5.9|4.7|4.2|0.6|1.7|4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4.5|2.3|7.4|4.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1.8|8.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0.9|0.6|1.4|0.6|1.7|1.5|9.3|1.1|1.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4|4.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0.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3|5.2|1.5|0.4|0.6|3.4|3.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3|5.2|1.5|0.4|0.6|3.4|3.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2.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3.1|2.5|2.7|1.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4.6|12.6|3.8|1.6|1.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1.9|3.8|3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0.5|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5|5.7|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1.8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5|12.2|7|1.9|3.7|2.7|21.2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7A22157-0E7B-B74B-8208-D68514EFDD88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20b38aa6-446c-4f56-9668-63a1dab9dc31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121286</TotalTime>
  <Words>6102</Words>
  <Application>Microsoft Macintosh PowerPoint</Application>
  <PresentationFormat>On-screen Show (4:3)</PresentationFormat>
  <Paragraphs>1451</Paragraphs>
  <Slides>68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83" baseType="lpstr">
      <vt:lpstr>Microsoft YaHei</vt:lpstr>
      <vt:lpstr>Aptos</vt:lpstr>
      <vt:lpstr>Aptos Display</vt:lpstr>
      <vt:lpstr>Arial</vt:lpstr>
      <vt:lpstr>Arial</vt:lpstr>
      <vt:lpstr>Calibri</vt:lpstr>
      <vt:lpstr>Cambria</vt:lpstr>
      <vt:lpstr>Corbel</vt:lpstr>
      <vt:lpstr>Courier New</vt:lpstr>
      <vt:lpstr>Lato</vt:lpstr>
      <vt:lpstr>Lato Black</vt:lpstr>
      <vt:lpstr>Palatino</vt:lpstr>
      <vt:lpstr>Wingdings</vt:lpstr>
      <vt:lpstr>Custom Design</vt:lpstr>
      <vt:lpstr>3_Office Theme</vt:lpstr>
      <vt:lpstr>PowerPoint Presentation</vt:lpstr>
      <vt:lpstr>Applications of Genome Analysis</vt:lpstr>
      <vt:lpstr>DNA Under Electron Microscope</vt:lpstr>
      <vt:lpstr>High-Throughput Sequencers</vt:lpstr>
      <vt:lpstr>High-Throughput Sequencers</vt:lpstr>
      <vt:lpstr>Genome Analysis</vt:lpstr>
      <vt:lpstr>Large-Scale Genome Graphs</vt:lpstr>
      <vt:lpstr>Large-Scale Genome Graphs</vt:lpstr>
      <vt:lpstr>Data Movement Overheads</vt:lpstr>
      <vt:lpstr>Storage-Centric Computing</vt:lpstr>
      <vt:lpstr>Challenges</vt:lpstr>
      <vt:lpstr>GRAINS</vt:lpstr>
      <vt:lpstr>GRAINS</vt:lpstr>
      <vt:lpstr>Outline</vt:lpstr>
      <vt:lpstr>Genome Graphs</vt:lpstr>
      <vt:lpstr>Graph-Based Genome Analysis</vt:lpstr>
      <vt:lpstr>Outline</vt:lpstr>
      <vt:lpstr>Motivation</vt:lpstr>
      <vt:lpstr>I/O Overhead is Hard to Avoid</vt:lpstr>
      <vt:lpstr>Our Goal</vt:lpstr>
      <vt:lpstr>Challenges of In-Storage Processing</vt:lpstr>
      <vt:lpstr>Challenges of In-Storage Processing</vt:lpstr>
      <vt:lpstr>Outline</vt:lpstr>
      <vt:lpstr>GRAINS</vt:lpstr>
      <vt:lpstr>GRAINS’s Algorithm-Architecture Co-Design</vt:lpstr>
      <vt:lpstr>GRAINS’s Algorithm-Architecture Co-Design</vt:lpstr>
      <vt:lpstr>GRAINS’s Algorithm-Architecture Co-Design</vt:lpstr>
      <vt:lpstr>GRAINS’s Algorithm-Architecture Co-Design</vt:lpstr>
      <vt:lpstr>GRAINS</vt:lpstr>
      <vt:lpstr>Data Structures</vt:lpstr>
      <vt:lpstr>Data Structures</vt:lpstr>
      <vt:lpstr>Data Structures</vt:lpstr>
      <vt:lpstr>Data Structures</vt:lpstr>
      <vt:lpstr>Input Query Processing</vt:lpstr>
      <vt:lpstr>Input Query Processing</vt:lpstr>
      <vt:lpstr>Graph Query</vt:lpstr>
      <vt:lpstr>Graph Query: Overview</vt:lpstr>
      <vt:lpstr>Graph Query: Overview</vt:lpstr>
      <vt:lpstr>Graph Query: Overview</vt:lpstr>
      <vt:lpstr>Graph Query: Overview</vt:lpstr>
      <vt:lpstr>Graph Query: Offsets</vt:lpstr>
      <vt:lpstr>Graph Query: Strings </vt:lpstr>
      <vt:lpstr>Graph Query: Strings </vt:lpstr>
      <vt:lpstr>Graph Query: Colors</vt:lpstr>
      <vt:lpstr>Graph Query</vt:lpstr>
      <vt:lpstr>More in the Paper</vt:lpstr>
      <vt:lpstr>Outline</vt:lpstr>
      <vt:lpstr>Evaluation Methodology Overview (I)</vt:lpstr>
      <vt:lpstr>Evaluation Methodology Overview (II)</vt:lpstr>
      <vt:lpstr>Benefits over Software</vt:lpstr>
      <vt:lpstr>Benefits over Hardware</vt:lpstr>
      <vt:lpstr>System Cost-Efficiency</vt:lpstr>
      <vt:lpstr>System Cost-Efficiency</vt:lpstr>
      <vt:lpstr>Area and Power</vt:lpstr>
      <vt:lpstr>More in the Paper</vt:lpstr>
      <vt:lpstr>More in the Paper</vt:lpstr>
      <vt:lpstr>Outline</vt:lpstr>
      <vt:lpstr>Conclusion</vt:lpstr>
      <vt:lpstr>PowerPoint Presentation</vt:lpstr>
      <vt:lpstr>Backup Slides</vt:lpstr>
      <vt:lpstr>Unique Characteristics of Genome Graphs</vt:lpstr>
      <vt:lpstr>Benefits Outside the SSD (I)</vt:lpstr>
      <vt:lpstr>Benefits Outside the SSD (II)</vt:lpstr>
      <vt:lpstr>Motivation</vt:lpstr>
      <vt:lpstr>Effect of Different GRAINS Optimizations</vt:lpstr>
      <vt:lpstr>Speedup for Alignment-Free Read Mapping</vt:lpstr>
      <vt:lpstr>Alignment-Based Read Mapping</vt:lpstr>
      <vt:lpstr>Speedup with Different Numbers of SSDs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Can Firtina</dc:creator>
  <cp:keywords/>
  <dc:description/>
  <cp:lastModifiedBy>Rakesh Nadig</cp:lastModifiedBy>
  <cp:revision>3658</cp:revision>
  <cp:lastPrinted>2026-03-27T12:17:22Z</cp:lastPrinted>
  <dcterms:created xsi:type="dcterms:W3CDTF">2017-06-05T15:22:10Z</dcterms:created>
  <dcterms:modified xsi:type="dcterms:W3CDTF">2026-06-29T20:40:52Z</dcterms:modified>
  <cp:category/>
</cp:coreProperties>
</file>